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autoCompressPictures="0">
  <p:sldMasterIdLst>
    <p:sldMasterId id="2147484026" r:id="rId1"/>
  </p:sldMasterIdLst>
  <p:notesMasterIdLst>
    <p:notesMasterId r:id="rId27"/>
  </p:notesMasterIdLst>
  <p:sldIdLst>
    <p:sldId id="1772" r:id="rId2"/>
    <p:sldId id="1789" r:id="rId3"/>
    <p:sldId id="1311" r:id="rId4"/>
    <p:sldId id="1762" r:id="rId5"/>
    <p:sldId id="1665" r:id="rId6"/>
    <p:sldId id="1593" r:id="rId7"/>
    <p:sldId id="1669" r:id="rId8"/>
    <p:sldId id="1624" r:id="rId9"/>
    <p:sldId id="1625" r:id="rId10"/>
    <p:sldId id="1626" r:id="rId11"/>
    <p:sldId id="1546" r:id="rId12"/>
    <p:sldId id="1806" r:id="rId13"/>
    <p:sldId id="1817" r:id="rId14"/>
    <p:sldId id="1291" r:id="rId15"/>
    <p:sldId id="1627" r:id="rId16"/>
    <p:sldId id="1787" r:id="rId17"/>
    <p:sldId id="1628" r:id="rId18"/>
    <p:sldId id="1629" r:id="rId19"/>
    <p:sldId id="1606" r:id="rId20"/>
    <p:sldId id="1623" r:id="rId21"/>
    <p:sldId id="1650" r:id="rId22"/>
    <p:sldId id="1729" r:id="rId23"/>
    <p:sldId id="1698" r:id="rId24"/>
    <p:sldId id="1716" r:id="rId25"/>
    <p:sldId id="1815" r:id="rId26"/>
  </p:sldIdLst>
  <p:sldSz cx="12192000" cy="6858000"/>
  <p:notesSz cx="6858000" cy="9144000"/>
  <p:embeddedFontLst>
    <p:embeddedFont>
      <p:font typeface="HGPSoeiKakugothicUB" panose="020B0900000000000000" pitchFamily="34" charset="-128"/>
      <p:regular r:id="rId28"/>
    </p:embeddedFont>
    <p:embeddedFont>
      <p:font typeface="Rockwell" panose="02060603020205020403" pitchFamily="18" charset="77"/>
      <p:regular r:id="rId29"/>
      <p:bold r:id="rId30"/>
      <p:italic r:id="rId31"/>
      <p:boldItalic r:id="rId32"/>
    </p:embeddedFont>
    <p:embeddedFont>
      <p:font typeface="Rockwell Condensed" panose="02060603050405020104" pitchFamily="18" charset="77"/>
      <p:regular r:id="rId33"/>
      <p:bold r:id="rId34"/>
    </p:embeddedFont>
    <p:embeddedFont>
      <p:font typeface="Rockwell Extra Bold" panose="02060603020205020403" pitchFamily="18" charset="77"/>
      <p:bold r:id="rId35"/>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pril Sanders" initials="ADS" lastIdx="2" clrIdx="0">
    <p:extLst>
      <p:ext uri="{19B8F6BF-5375-455C-9EA6-DF929625EA0E}">
        <p15:presenceInfo xmlns:p15="http://schemas.microsoft.com/office/powerpoint/2012/main" userId="April Sander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D0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098"/>
    <p:restoredTop sz="62500"/>
  </p:normalViewPr>
  <p:slideViewPr>
    <p:cSldViewPr snapToGrid="0" snapToObjects="1">
      <p:cViewPr varScale="1">
        <p:scale>
          <a:sx n="67" d="100"/>
          <a:sy n="67" d="100"/>
        </p:scale>
        <p:origin x="1680" y="176"/>
      </p:cViewPr>
      <p:guideLst/>
    </p:cSldViewPr>
  </p:slideViewPr>
  <p:notesTextViewPr>
    <p:cViewPr>
      <p:scale>
        <a:sx n="125" d="100"/>
        <a:sy n="125" d="100"/>
      </p:scale>
      <p:origin x="0" y="0"/>
    </p:cViewPr>
  </p:notesTextViewPr>
  <p:sorterViewPr>
    <p:cViewPr>
      <p:scale>
        <a:sx n="1" d="1"/>
        <a:sy n="1" d="1"/>
      </p:scale>
      <p:origin x="0" y="0"/>
    </p:cViewPr>
  </p:sorterViewPr>
  <p:notesViewPr>
    <p:cSldViewPr snapToGrid="0" snapToObjects="1">
      <p:cViewPr varScale="1">
        <p:scale>
          <a:sx n="118" d="100"/>
          <a:sy n="118" d="100"/>
        </p:scale>
        <p:origin x="3952" y="21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font" Target="fonts/font7.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6.fntdata"/><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5.fntdata"/><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1.fntdata"/><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font" Target="fonts/font3.fntdata"/><Relationship Id="rId35" Type="http://schemas.openxmlformats.org/officeDocument/2006/relationships/font" Target="fonts/font8.fntdata"/><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6329D1-D54A-4945-81CC-F2BA2C399CB8}" type="datetimeFigureOut">
              <a:rPr lang="en-US" smtClean="0"/>
              <a:t>7/15/24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059A8D-7339-7A4C-9E8B-5ACB5C448041}" type="slidenum">
              <a:rPr lang="en-US" smtClean="0"/>
              <a:t>‹#›</a:t>
            </a:fld>
            <a:endParaRPr lang="en-US"/>
          </a:p>
        </p:txBody>
      </p:sp>
    </p:spTree>
    <p:extLst>
      <p:ext uri="{BB962C8B-B14F-4D97-AF65-F5344CB8AC3E}">
        <p14:creationId xmlns:p14="http://schemas.microsoft.com/office/powerpoint/2010/main" val="34481461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1" u="sng" kern="1200" dirty="0">
                <a:solidFill>
                  <a:schemeClr val="tx1"/>
                </a:solidFill>
                <a:effectLst/>
              </a:rPr>
              <a:t>Module 5: Instructions for Trainers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1" kern="1200" dirty="0">
                <a:solidFill>
                  <a:schemeClr val="tx1"/>
                </a:solidFill>
                <a:effectLst/>
              </a:rPr>
              <a:t>The main topic of this module</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kern="1200" dirty="0">
                <a:solidFill>
                  <a:schemeClr val="tx1"/>
                </a:solidFill>
                <a:effectLst/>
                <a:latin typeface="Arial" panose="020B0604020202020204" pitchFamily="34" charset="0"/>
                <a:cs typeface="Arial" panose="020B0604020202020204" pitchFamily="34" charset="0"/>
              </a:rPr>
              <a:t>This module covers the importance of listening to the language your Soldier is using. </a:t>
            </a:r>
            <a:r>
              <a:rPr lang="en-US" sz="1400" dirty="0">
                <a:latin typeface="Arial" panose="020B0604020202020204" pitchFamily="34" charset="0"/>
                <a:cs typeface="Arial" panose="020B0604020202020204" pitchFamily="34" charset="0"/>
              </a:rPr>
              <a:t>The more change talk, the more likely change is to occur.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1" kern="1200" dirty="0">
                <a:solidFill>
                  <a:schemeClr val="tx1"/>
                </a:solidFill>
                <a:effectLst/>
              </a:rPr>
              <a:t>What you want people to be able to do at the end</a:t>
            </a:r>
          </a:p>
          <a:p>
            <a:pPr marL="628650" lvl="1" indent="-171450">
              <a:buFont typeface="Arial" panose="020B0604020202020204" pitchFamily="34" charset="0"/>
              <a:buChar char="•"/>
            </a:pPr>
            <a:r>
              <a:rPr lang="en-US" sz="1400" kern="1200" dirty="0">
                <a:solidFill>
                  <a:schemeClr val="tx1"/>
                </a:solidFill>
                <a:effectLst/>
                <a:latin typeface="Arial" panose="020B0604020202020204" pitchFamily="34" charset="0"/>
                <a:cs typeface="Arial" panose="020B0604020202020204" pitchFamily="34" charset="0"/>
              </a:rPr>
              <a:t>Identify and distinguish between change and sustain talk</a:t>
            </a:r>
          </a:p>
          <a:p>
            <a:pPr marL="628650" lvl="1" indent="-171450">
              <a:buFont typeface="Arial" panose="020B0604020202020204" pitchFamily="34" charset="0"/>
              <a:buChar char="•"/>
            </a:pPr>
            <a:r>
              <a:rPr lang="en-US" sz="1400" kern="1200" dirty="0">
                <a:solidFill>
                  <a:schemeClr val="tx1"/>
                </a:solidFill>
                <a:effectLst/>
                <a:latin typeface="Arial" panose="020B0604020202020204" pitchFamily="34" charset="0"/>
                <a:cs typeface="Arial" panose="020B0604020202020204" pitchFamily="34" charset="0"/>
              </a:rPr>
              <a:t>Describe the link between change talk and behavior change</a:t>
            </a:r>
          </a:p>
          <a:p>
            <a:pPr marL="628650" lvl="1" indent="-171450">
              <a:buFont typeface="Arial" panose="020B0604020202020204" pitchFamily="34" charset="0"/>
              <a:buChar char="•"/>
            </a:pPr>
            <a:r>
              <a:rPr lang="en-US" sz="1400" kern="1200" dirty="0">
                <a:solidFill>
                  <a:schemeClr val="tx1"/>
                </a:solidFill>
                <a:effectLst/>
                <a:latin typeface="Arial" panose="020B0604020202020204" pitchFamily="34" charset="0"/>
                <a:cs typeface="Arial" panose="020B0604020202020204" pitchFamily="34" charset="0"/>
              </a:rPr>
              <a:t>Respond to change talk with reflective listening responses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dirty="0"/>
              <a:t>Needed material</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Distribute copies of the PowerPoint slides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dirty="0"/>
              <a:t>Training tips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Make sure you read and are familiar with the material.</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Present material slowly. Give people time to absorb and ask questions.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Model what you are training. When you introduce a skill, give an example of that skill, or better yet demonstrate that skill.</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Use primarily open questions to elicit people’s ideas about the material. This eliciting process is an important part of discovery.</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Make sure to reflect back what people are saying. This repetition is important in learning.</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Ideally, the trainer should talk less than half the time. If you are the only one talking, people are probably not learning very much.</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kern="1200" dirty="0" err="1">
                <a:solidFill>
                  <a:schemeClr val="tx1"/>
                </a:solidFill>
                <a:effectLst/>
                <a:latin typeface="Arial" panose="020B0604020202020204" pitchFamily="34" charset="0"/>
                <a:ea typeface="+mn-ea"/>
                <a:cs typeface="Arial" panose="020B0604020202020204" pitchFamily="34" charset="0"/>
              </a:rPr>
              <a:t>TLaL</a:t>
            </a:r>
            <a:r>
              <a:rPr lang="en-US" sz="1400" kern="1200" dirty="0">
                <a:solidFill>
                  <a:schemeClr val="tx1"/>
                </a:solidFill>
                <a:effectLst/>
                <a:latin typeface="Arial" panose="020B0604020202020204" pitchFamily="34" charset="0"/>
                <a:ea typeface="+mn-ea"/>
                <a:cs typeface="Arial" panose="020B0604020202020204" pitchFamily="34" charset="0"/>
              </a:rPr>
              <a:t> is a skills-based training. It’s very important that people are seeing you demonstrate the skills, have the opportunity to practice those skills, and are able to debrief on the experience.</a:t>
            </a:r>
            <a:endParaRPr lang="en-US" sz="1400"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4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059A8D-7339-7A4C-9E8B-5ACB5C44804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408731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spect="1" noChangeArrowheads="1" noTextEdit="1"/>
          </p:cNvSpPr>
          <p:nvPr>
            <p:ph type="sldImg"/>
          </p:nvPr>
        </p:nvSpPr>
        <p:spPr bwMode="auto">
          <a:xfrm>
            <a:off x="381000" y="685800"/>
            <a:ext cx="6096000" cy="3429000"/>
          </a:xfrm>
          <a:prstGeom prst="rect">
            <a:avLst/>
          </a:prstGeom>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Lst>
        </p:spPr>
      </p:sp>
      <p:sp>
        <p:nvSpPr>
          <p:cNvPr id="151555" name="Rectangle 3"/>
          <p:cNvSpPr>
            <a:spLocks noGrp="1" noChangeArrowheads="1"/>
          </p:cNvSpPr>
          <p:nvPr>
            <p:ph type="body" idx="1"/>
          </p:nvPr>
        </p:nvSpPr>
        <p:spPr bwMode="auto">
          <a:xfrm>
            <a:off x="685800" y="4343992"/>
            <a:ext cx="5486400" cy="4113616"/>
          </a:xfrm>
          <a:prstGeom prst="rect">
            <a:avLst/>
          </a:prstGeom>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Here’s an example of Change Talk.</a:t>
            </a:r>
          </a:p>
          <a:p>
            <a:pPr marL="285750" indent="-285750">
              <a:buFont typeface="Arial" panose="020B0604020202020204" pitchFamily="34" charset="0"/>
              <a:buChar char="•"/>
            </a:pPr>
            <a:r>
              <a:rPr lang="en-US" sz="1400" b="1" kern="1200" dirty="0">
                <a:solidFill>
                  <a:schemeClr val="tx1"/>
                </a:solidFill>
                <a:effectLst/>
                <a:latin typeface="Arial" panose="020B0604020202020204" pitchFamily="34" charset="0"/>
                <a:cs typeface="Arial" panose="020B0604020202020204" pitchFamily="34" charset="0"/>
              </a:rPr>
              <a:t>Read the statement.</a:t>
            </a:r>
          </a:p>
          <a:p>
            <a:pPr marL="285750" indent="-285750">
              <a:buFont typeface="Arial" panose="020B0604020202020204" pitchFamily="34" charset="0"/>
              <a:buChar char="•"/>
            </a:pPr>
            <a:r>
              <a:rPr lang="en-US" sz="1400" b="1" i="0" kern="1200" dirty="0">
                <a:solidFill>
                  <a:schemeClr val="tx1"/>
                </a:solidFill>
                <a:effectLst/>
                <a:latin typeface="Arial" panose="020B0604020202020204" pitchFamily="34" charset="0"/>
                <a:cs typeface="Arial" panose="020B0604020202020204" pitchFamily="34" charset="0"/>
              </a:rPr>
              <a:t>Ask: </a:t>
            </a:r>
            <a:r>
              <a:rPr lang="en-US" sz="1400" b="1" i="1" kern="1200" dirty="0">
                <a:solidFill>
                  <a:schemeClr val="tx1"/>
                </a:solidFill>
                <a:effectLst/>
                <a:latin typeface="Arial" panose="020B0604020202020204" pitchFamily="34" charset="0"/>
                <a:cs typeface="Arial" panose="020B0604020202020204" pitchFamily="34" charset="0"/>
              </a:rPr>
              <a:t>What’s a way you could follow up on this statement combining a reflection, affirmation and question? </a:t>
            </a:r>
            <a:r>
              <a:rPr lang="en-US" sz="1400" b="0" i="0" kern="1200" dirty="0">
                <a:solidFill>
                  <a:schemeClr val="tx1"/>
                </a:solidFill>
                <a:effectLst/>
                <a:latin typeface="Arial" panose="020B0604020202020204" pitchFamily="34" charset="0"/>
                <a:cs typeface="Arial" panose="020B0604020202020204" pitchFamily="34" charset="0"/>
              </a:rPr>
              <a:t>An example might be:</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i="0" kern="1200" dirty="0">
                <a:solidFill>
                  <a:schemeClr val="tx1"/>
                </a:solidFill>
                <a:effectLst/>
                <a:latin typeface="Arial" panose="020B0604020202020204" pitchFamily="34" charset="0"/>
                <a:cs typeface="Arial" panose="020B0604020202020204" pitchFamily="34" charset="0"/>
              </a:rPr>
              <a:t>So, just writing things down is a way to help you remember. </a:t>
            </a:r>
            <a:r>
              <a:rPr lang="en-US" sz="1400" i="0" dirty="0">
                <a:latin typeface="Arial" panose="020B0604020202020204" pitchFamily="34" charset="0"/>
                <a:cs typeface="Arial" panose="020B0604020202020204" pitchFamily="34" charset="0"/>
              </a:rPr>
              <a:t>That’s a great first step! How would you do that?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1" i="0" dirty="0">
                <a:latin typeface="Arial" panose="020B0604020202020204" pitchFamily="34" charset="0"/>
                <a:cs typeface="Arial" panose="020B0604020202020204" pitchFamily="34" charset="0"/>
              </a:rPr>
              <a:t>Ask for 2-3 different responses. </a:t>
            </a:r>
          </a:p>
          <a:p>
            <a:endParaRPr lang="en-US" sz="1400" dirty="0">
              <a:latin typeface="Arial" panose="020B0604020202020204" pitchFamily="34" charset="0"/>
              <a:cs typeface="Arial" panose="020B0604020202020204" pitchFamily="34" charset="0"/>
            </a:endParaRPr>
          </a:p>
          <a:p>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228288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spect="1" noChangeArrowheads="1" noTextEdit="1"/>
          </p:cNvSpPr>
          <p:nvPr>
            <p:ph type="sldImg"/>
          </p:nvPr>
        </p:nvSpPr>
        <p:spPr bwMode="auto">
          <a:xfrm>
            <a:off x="381000" y="685800"/>
            <a:ext cx="6096000" cy="3429000"/>
          </a:xfrm>
          <a:prstGeom prst="rect">
            <a:avLst/>
          </a:prstGeom>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Lst>
        </p:spPr>
      </p:sp>
      <p:sp>
        <p:nvSpPr>
          <p:cNvPr id="151555" name="Rectangle 3"/>
          <p:cNvSpPr>
            <a:spLocks noGrp="1" noChangeArrowheads="1"/>
          </p:cNvSpPr>
          <p:nvPr>
            <p:ph type="body" idx="1"/>
          </p:nvPr>
        </p:nvSpPr>
        <p:spPr bwMode="auto">
          <a:xfrm>
            <a:off x="685800" y="4343992"/>
            <a:ext cx="5486400" cy="4113616"/>
          </a:xfrm>
          <a:prstGeom prst="rect">
            <a:avLst/>
          </a:prstGeom>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Here’s an example of Change Talk.</a:t>
            </a:r>
          </a:p>
          <a:p>
            <a:pPr marL="285750" indent="-285750">
              <a:buFont typeface="Arial" panose="020B0604020202020204" pitchFamily="34" charset="0"/>
              <a:buChar char="•"/>
            </a:pPr>
            <a:r>
              <a:rPr lang="en-US" sz="1400" b="1" kern="1200" dirty="0">
                <a:solidFill>
                  <a:schemeClr val="tx1"/>
                </a:solidFill>
                <a:effectLst/>
                <a:latin typeface="Arial" panose="020B0604020202020204" pitchFamily="34" charset="0"/>
                <a:cs typeface="Arial" panose="020B0604020202020204" pitchFamily="34" charset="0"/>
              </a:rPr>
              <a:t>Read the statement.</a:t>
            </a:r>
          </a:p>
          <a:p>
            <a:pPr marL="285750" indent="-285750">
              <a:buFont typeface="Arial" panose="020B0604020202020204" pitchFamily="34" charset="0"/>
              <a:buChar char="•"/>
            </a:pPr>
            <a:r>
              <a:rPr lang="en-US" sz="1400" b="1" i="0" kern="1200" dirty="0">
                <a:solidFill>
                  <a:schemeClr val="tx1"/>
                </a:solidFill>
                <a:effectLst/>
                <a:latin typeface="Arial" panose="020B0604020202020204" pitchFamily="34" charset="0"/>
                <a:cs typeface="Arial" panose="020B0604020202020204" pitchFamily="34" charset="0"/>
              </a:rPr>
              <a:t>Ask: </a:t>
            </a:r>
            <a:r>
              <a:rPr lang="en-US" sz="1400" b="1" i="1" kern="1200" dirty="0">
                <a:solidFill>
                  <a:schemeClr val="tx1"/>
                </a:solidFill>
                <a:effectLst/>
                <a:latin typeface="Arial" panose="020B0604020202020204" pitchFamily="34" charset="0"/>
                <a:cs typeface="Arial" panose="020B0604020202020204" pitchFamily="34" charset="0"/>
              </a:rPr>
              <a:t>What’s a way you could follow up on this statement combining a reflection, affirmation and question? </a:t>
            </a:r>
            <a:r>
              <a:rPr lang="en-US" sz="1400" b="0" i="0" kern="1200" dirty="0">
                <a:solidFill>
                  <a:schemeClr val="tx1"/>
                </a:solidFill>
                <a:effectLst/>
                <a:latin typeface="Arial" panose="020B0604020202020204" pitchFamily="34" charset="0"/>
                <a:cs typeface="Arial" panose="020B0604020202020204" pitchFamily="34" charset="0"/>
              </a:rPr>
              <a:t>An example might be:</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i="0" kern="1200" dirty="0">
                <a:solidFill>
                  <a:schemeClr val="tx1"/>
                </a:solidFill>
                <a:effectLst/>
                <a:latin typeface="Arial" panose="020B0604020202020204" pitchFamily="34" charset="0"/>
                <a:cs typeface="Arial" panose="020B0604020202020204" pitchFamily="34" charset="0"/>
              </a:rPr>
              <a:t>It’s been really hard on her, and you want be there for her. That says a lot about your commitment to the relationship. </a:t>
            </a:r>
            <a:r>
              <a:rPr lang="en-US" sz="1400" i="0" dirty="0">
                <a:latin typeface="Arial" panose="020B0604020202020204" pitchFamily="34" charset="0"/>
                <a:cs typeface="Arial" panose="020B0604020202020204" pitchFamily="34" charset="0"/>
              </a:rPr>
              <a:t>What are some things you’re already doing to keep those lines of communication open?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1" i="0" dirty="0">
                <a:latin typeface="Arial" panose="020B0604020202020204" pitchFamily="34" charset="0"/>
                <a:cs typeface="Arial" panose="020B0604020202020204" pitchFamily="34" charset="0"/>
              </a:rPr>
              <a:t>Ask for 2-3 different responses. </a:t>
            </a:r>
          </a:p>
          <a:p>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461332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US" sz="1600" dirty="0"/>
              <a:t>In the video, the NCO uses uses OARS to recognize and reinforce change talk around quitting dipping. </a:t>
            </a:r>
          </a:p>
          <a:p>
            <a:pPr marL="285750" indent="-285750">
              <a:buFont typeface="Arial" panose="020B0604020202020204" pitchFamily="34" charset="0"/>
              <a:buChar char="•"/>
            </a:pPr>
            <a:r>
              <a:rPr lang="en-US" sz="1600" dirty="0"/>
              <a:t>Ask trainees to notice the Soldier’s change talk and how the NCO effectively responds to it.</a:t>
            </a:r>
          </a:p>
          <a:p>
            <a:pPr marL="171450" indent="-171450">
              <a:buFont typeface="Arial" panose="020B0604020202020204" pitchFamily="34" charset="0"/>
              <a:buChar char="•"/>
            </a:pPr>
            <a:endParaRPr lang="en-US" sz="140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60059A8D-7339-7A4C-9E8B-5ACB5C448041}" type="slidenum">
              <a:rPr lang="en-US" smtClean="0"/>
              <a:t>12</a:t>
            </a:fld>
            <a:endParaRPr lang="en-US"/>
          </a:p>
        </p:txBody>
      </p:sp>
    </p:spTree>
    <p:extLst>
      <p:ext uri="{BB962C8B-B14F-4D97-AF65-F5344CB8AC3E}">
        <p14:creationId xmlns:p14="http://schemas.microsoft.com/office/powerpoint/2010/main" val="6854387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sz="140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60059A8D-7339-7A4C-9E8B-5ACB5C448041}" type="slidenum">
              <a:rPr lang="en-US" smtClean="0"/>
              <a:t>13</a:t>
            </a:fld>
            <a:endParaRPr lang="en-US"/>
          </a:p>
        </p:txBody>
      </p:sp>
    </p:spTree>
    <p:extLst>
      <p:ext uri="{BB962C8B-B14F-4D97-AF65-F5344CB8AC3E}">
        <p14:creationId xmlns:p14="http://schemas.microsoft.com/office/powerpoint/2010/main" val="2362434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bwMode="auto">
          <a:xfrm>
            <a:off x="382588" y="685800"/>
            <a:ext cx="6094412" cy="3429000"/>
          </a:xfrm>
          <a:prstGeom prst="rect">
            <a:avLst/>
          </a:prstGeom>
          <a:noFill/>
          <a:ln>
            <a:solidFill>
              <a:srgbClr val="000000"/>
            </a:solidFill>
            <a:miter lim="800000"/>
            <a:headEnd/>
            <a:tailEnd/>
          </a:ln>
        </p:spPr>
      </p:sp>
      <p:sp>
        <p:nvSpPr>
          <p:cNvPr id="10547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pPr marL="228600" indent="-228600">
              <a:buFont typeface="Arial" panose="020B0604020202020204" pitchFamily="34" charset="0"/>
              <a:buChar char="•"/>
            </a:pPr>
            <a:r>
              <a:rPr lang="en-US" sz="1400" dirty="0">
                <a:latin typeface="Arial" charset="0"/>
              </a:rPr>
              <a:t>Sometimes a statement contains some Change Talk and some Sustain Talk. </a:t>
            </a:r>
          </a:p>
          <a:p>
            <a:pPr marL="228600" indent="-228600">
              <a:buFont typeface="Arial" panose="020B0604020202020204" pitchFamily="34" charset="0"/>
              <a:buChar char="•"/>
            </a:pPr>
            <a:r>
              <a:rPr lang="en-US" sz="1400" b="1" dirty="0">
                <a:latin typeface="Arial" charset="0"/>
              </a:rPr>
              <a:t>Read the statement.</a:t>
            </a:r>
          </a:p>
          <a:p>
            <a:pPr marL="228600" indent="-228600">
              <a:buFont typeface="Arial" panose="020B0604020202020204" pitchFamily="34" charset="0"/>
              <a:buChar char="•"/>
            </a:pPr>
            <a:r>
              <a:rPr lang="en-US" sz="1400" b="1" dirty="0">
                <a:latin typeface="Arial" charset="0"/>
              </a:rPr>
              <a:t>Ask: </a:t>
            </a:r>
            <a:r>
              <a:rPr lang="en-US" sz="1400" b="1" i="1" dirty="0">
                <a:latin typeface="Arial" charset="0"/>
              </a:rPr>
              <a:t>Which part of this statement is more like change talk? </a:t>
            </a:r>
            <a:r>
              <a:rPr lang="en-US" sz="1400" i="1" dirty="0">
                <a:latin typeface="Arial" charset="0"/>
              </a:rPr>
              <a:t>(</a:t>
            </a:r>
            <a:r>
              <a:rPr lang="en-US" sz="1400" dirty="0">
                <a:latin typeface="Arial" charset="0"/>
              </a:rPr>
              <a:t>I can definitely lose my temper at times) </a:t>
            </a:r>
          </a:p>
          <a:p>
            <a:pPr marL="228600" lvl="0" indent="-228600">
              <a:buFont typeface="Arial" panose="020B0604020202020204" pitchFamily="34" charset="0"/>
              <a:buChar char="•"/>
            </a:pPr>
            <a:r>
              <a:rPr lang="en-US" sz="1400" b="1" dirty="0">
                <a:latin typeface="Arial" charset="0"/>
              </a:rPr>
              <a:t>Ask: </a:t>
            </a:r>
            <a:r>
              <a:rPr lang="en-US" sz="1400" b="1" i="1" dirty="0">
                <a:latin typeface="Arial" charset="0"/>
              </a:rPr>
              <a:t>Which part of this statement is more like sustain talk?</a:t>
            </a:r>
            <a:r>
              <a:rPr lang="en-US" sz="1400" i="1" dirty="0">
                <a:latin typeface="Arial" charset="0"/>
              </a:rPr>
              <a:t> </a:t>
            </a:r>
            <a:r>
              <a:rPr lang="en-US" sz="1400" i="0" dirty="0">
                <a:latin typeface="Arial" charset="0"/>
              </a:rPr>
              <a:t>(Garza would stay out of my way; he’s a punk)</a:t>
            </a:r>
          </a:p>
          <a:p>
            <a:pPr marL="228600" lvl="0" indent="-228600">
              <a:buFont typeface="Arial" panose="020B0604020202020204" pitchFamily="34" charset="0"/>
              <a:buChar char="•"/>
            </a:pPr>
            <a:r>
              <a:rPr lang="en-US" sz="1400" i="0" dirty="0">
                <a:latin typeface="Arial" charset="0"/>
              </a:rPr>
              <a:t>Change talk is about things the Soldier can do himself; Sustain talk is about things that are out of his control.</a:t>
            </a:r>
          </a:p>
          <a:p>
            <a:pPr marL="228600" lvl="0" indent="-228600">
              <a:buFont typeface="Arial" panose="020B0604020202020204" pitchFamily="34" charset="0"/>
              <a:buChar char="•"/>
            </a:pPr>
            <a:r>
              <a:rPr lang="en-US" sz="1400" b="1" dirty="0">
                <a:latin typeface="Arial" charset="0"/>
              </a:rPr>
              <a:t>Ask: </a:t>
            </a:r>
            <a:r>
              <a:rPr lang="en-US" sz="1400" b="1" i="1" dirty="0">
                <a:latin typeface="Arial" charset="0"/>
              </a:rPr>
              <a:t>If you wanted to respond to just the change talk part, what are examples of open questions, affirmations, reflections or summaries you could use? </a:t>
            </a:r>
            <a:r>
              <a:rPr lang="en-US" sz="1400" b="0" i="0" dirty="0">
                <a:latin typeface="Arial" charset="0"/>
              </a:rPr>
              <a:t>Examples might include:</a:t>
            </a:r>
          </a:p>
          <a:p>
            <a:pPr marL="685800" lvl="1" indent="-228600">
              <a:buFont typeface="Arial" panose="020B0604020202020204" pitchFamily="34" charset="0"/>
              <a:buChar char="•"/>
            </a:pPr>
            <a:r>
              <a:rPr lang="en-US" sz="1400" b="0" i="0" dirty="0">
                <a:latin typeface="Arial" charset="0"/>
              </a:rPr>
              <a:t>Open Question: What are some things you think you could do to avoid trouble? What’s in your control?</a:t>
            </a:r>
          </a:p>
          <a:p>
            <a:pPr marL="685800" lvl="1" indent="-228600">
              <a:buFont typeface="Arial" panose="020B0604020202020204" pitchFamily="34" charset="0"/>
              <a:buChar char="•"/>
            </a:pPr>
            <a:r>
              <a:rPr lang="en-US" sz="1400" b="0" i="0" dirty="0">
                <a:latin typeface="Arial" charset="0"/>
              </a:rPr>
              <a:t>Affirmation: It’s good that you recognize your role in this, however small. </a:t>
            </a:r>
          </a:p>
          <a:p>
            <a:pPr marL="685800" lvl="1" indent="-228600">
              <a:buFont typeface="Arial" panose="020B0604020202020204" pitchFamily="34" charset="0"/>
              <a:buChar char="•"/>
            </a:pPr>
            <a:r>
              <a:rPr lang="en-US" sz="1400" b="0" i="0" dirty="0">
                <a:latin typeface="Arial" charset="0"/>
              </a:rPr>
              <a:t>Reflection: You do recognize that you have a bit of a thin skin at times.</a:t>
            </a:r>
            <a:endParaRPr lang="en-US" sz="1400" b="1" i="1" dirty="0">
              <a:latin typeface="Arial" charset="0"/>
            </a:endParaRPr>
          </a:p>
          <a:p>
            <a:pPr marL="228600" lvl="0" indent="-228600">
              <a:buFont typeface="Arial" panose="020B0604020202020204" pitchFamily="34" charset="0"/>
              <a:buChar char="•"/>
            </a:pPr>
            <a:r>
              <a:rPr lang="en-US" sz="1400" b="1" dirty="0">
                <a:latin typeface="Arial" charset="0"/>
              </a:rPr>
              <a:t>Reflect what people are saying.</a:t>
            </a:r>
          </a:p>
        </p:txBody>
      </p:sp>
    </p:spTree>
    <p:extLst>
      <p:ext uri="{BB962C8B-B14F-4D97-AF65-F5344CB8AC3E}">
        <p14:creationId xmlns:p14="http://schemas.microsoft.com/office/powerpoint/2010/main" val="21325774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kern="1200" dirty="0">
                <a:solidFill>
                  <a:schemeClr val="tx1"/>
                </a:solidFill>
                <a:effectLst/>
                <a:latin typeface="Arial" panose="020B0604020202020204" pitchFamily="34" charset="0"/>
                <a:cs typeface="Arial" panose="020B0604020202020204" pitchFamily="34" charset="0"/>
              </a:rPr>
              <a:t>Here are examples of open questions, affirmations, reflections and summaries that respond to the change part (“I can definitely lose my temper at times”).</a:t>
            </a:r>
          </a:p>
        </p:txBody>
      </p:sp>
      <p:sp>
        <p:nvSpPr>
          <p:cNvPr id="4" name="Slide Number Placeholder 3"/>
          <p:cNvSpPr>
            <a:spLocks noGrp="1"/>
          </p:cNvSpPr>
          <p:nvPr>
            <p:ph type="sldNum" sz="quarter" idx="5"/>
          </p:nvPr>
        </p:nvSpPr>
        <p:spPr/>
        <p:txBody>
          <a:bodyPr/>
          <a:lstStyle/>
          <a:p>
            <a:fld id="{60059A8D-7339-7A4C-9E8B-5ACB5C448041}" type="slidenum">
              <a:rPr lang="en-US" smtClean="0"/>
              <a:t>15</a:t>
            </a:fld>
            <a:endParaRPr lang="en-US"/>
          </a:p>
        </p:txBody>
      </p:sp>
    </p:spTree>
    <p:extLst>
      <p:ext uri="{BB962C8B-B14F-4D97-AF65-F5344CB8AC3E}">
        <p14:creationId xmlns:p14="http://schemas.microsoft.com/office/powerpoint/2010/main" val="11820402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People are more likely to respond to the </a:t>
            </a:r>
            <a:r>
              <a:rPr lang="en-US" u="sng" dirty="0"/>
              <a:t>last part </a:t>
            </a:r>
            <a:r>
              <a:rPr lang="en-US" dirty="0"/>
              <a:t>of a double-sided reflection. One strategy for encouraging change talk is to put the sustain talk first and change talk second. </a:t>
            </a:r>
          </a:p>
          <a:p>
            <a:pPr marL="171450" indent="-171450">
              <a:buFont typeface="Arial" panose="020B0604020202020204" pitchFamily="34" charset="0"/>
              <a:buChar char="•"/>
            </a:pPr>
            <a:r>
              <a:rPr lang="en-US" b="1" dirty="0"/>
              <a:t>Read these reflections out loud so people can hear the difference:</a:t>
            </a:r>
          </a:p>
          <a:p>
            <a:pPr marL="628650" lvl="1" indent="-171450">
              <a:buFont typeface="Arial" panose="020B0604020202020204" pitchFamily="34" charset="0"/>
              <a:buChar char="•"/>
            </a:pPr>
            <a:r>
              <a:rPr lang="en-US" b="1" i="1" dirty="0"/>
              <a:t>You’d like to cut back on drinking, but you’re not sure who you’d spend time with if you weren’t drinking.</a:t>
            </a:r>
          </a:p>
          <a:p>
            <a:pPr marL="628650" lvl="1" indent="-171450">
              <a:buFont typeface="Arial" panose="020B0604020202020204" pitchFamily="34" charset="0"/>
              <a:buChar char="•"/>
            </a:pPr>
            <a:r>
              <a:rPr lang="en-US" b="1" i="1" dirty="0"/>
              <a:t>You’re not sure who you’d spend time with if you weren’t drinking, but at at the same time it sounds like you see some advantages to quitting drinking.</a:t>
            </a:r>
          </a:p>
          <a:p>
            <a:pPr marL="171450" indent="-171450">
              <a:buFont typeface="Arial" panose="020B0604020202020204" pitchFamily="34" charset="0"/>
              <a:buChar char="•"/>
            </a:pPr>
            <a:r>
              <a:rPr lang="en-US" b="1" dirty="0"/>
              <a:t>Read these reflections out loud so people can hear the difference:</a:t>
            </a:r>
          </a:p>
          <a:p>
            <a:pPr marL="628650" lvl="1" indent="-171450">
              <a:buFont typeface="Arial" panose="020B0604020202020204" pitchFamily="34" charset="0"/>
              <a:buChar char="•"/>
            </a:pPr>
            <a:r>
              <a:rPr lang="en-US" b="1" i="1" dirty="0"/>
              <a:t>You’re trying to get here on time, but the mornings have been rough. </a:t>
            </a:r>
          </a:p>
          <a:p>
            <a:pPr marL="628650" lvl="1" indent="-171450">
              <a:buFont typeface="Arial" panose="020B0604020202020204" pitchFamily="34" charset="0"/>
              <a:buChar char="•"/>
            </a:pPr>
            <a:r>
              <a:rPr lang="en-US" b="1" i="1" dirty="0"/>
              <a:t>Mornings have been rough, but you are trying to get here on time. What are some things you’ve tried in the past?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dirty="0"/>
              <a:t>Read these reflections out loud so people can hear the difference:</a:t>
            </a:r>
          </a:p>
          <a:p>
            <a:pPr marL="628650" lvl="1" indent="-171450">
              <a:buFont typeface="Arial" panose="020B0604020202020204" pitchFamily="34" charset="0"/>
              <a:buChar char="•"/>
            </a:pPr>
            <a:r>
              <a:rPr lang="en-US" b="1" i="1" dirty="0"/>
              <a:t>You’d like to finish your degree, but it’s going to be tough to find the time. </a:t>
            </a:r>
          </a:p>
          <a:p>
            <a:pPr marL="628650" lvl="1" indent="-171450">
              <a:buFont typeface="Arial" panose="020B0604020202020204" pitchFamily="34" charset="0"/>
              <a:buChar char="•"/>
            </a:pPr>
            <a:r>
              <a:rPr lang="en-US" b="1" i="1" dirty="0"/>
              <a:t>You’d like to finish your degree, and you’d just have to figure out how to make time. </a:t>
            </a:r>
          </a:p>
          <a:p>
            <a:pPr marL="171450" indent="-171450">
              <a:buFont typeface="Arial" panose="020B0604020202020204" pitchFamily="34" charset="0"/>
              <a:buChar char="•"/>
            </a:pPr>
            <a:r>
              <a:rPr lang="en-US" b="1" dirty="0"/>
              <a:t>Ask: </a:t>
            </a:r>
            <a:r>
              <a:rPr lang="en-US" b="1" i="1" dirty="0"/>
              <a:t>How did the way these were phrased make a difference in how people would answer them?</a:t>
            </a:r>
            <a:r>
              <a:rPr lang="en-US" i="1" dirty="0"/>
              <a:t> Answers might include:</a:t>
            </a:r>
          </a:p>
          <a:p>
            <a:pPr marL="628650" lvl="1" indent="-171450">
              <a:buFont typeface="Arial" panose="020B0604020202020204" pitchFamily="34" charset="0"/>
              <a:buChar char="•"/>
            </a:pPr>
            <a:r>
              <a:rPr lang="en-US" i="0" dirty="0"/>
              <a:t>The first time, it felt like people with would answer with negative talk. The second time it felt like people would answer with positive talk.</a:t>
            </a:r>
          </a:p>
          <a:p>
            <a:pPr marL="628650" lvl="1" indent="-171450">
              <a:buFont typeface="Arial" panose="020B0604020202020204" pitchFamily="34" charset="0"/>
              <a:buChar char="•"/>
            </a:pPr>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60059A8D-7339-7A4C-9E8B-5ACB5C448041}" type="slidenum">
              <a:rPr lang="en-US" smtClean="0"/>
              <a:t>16</a:t>
            </a:fld>
            <a:endParaRPr lang="en-US"/>
          </a:p>
        </p:txBody>
      </p:sp>
    </p:spTree>
    <p:extLst>
      <p:ext uri="{BB962C8B-B14F-4D97-AF65-F5344CB8AC3E}">
        <p14:creationId xmlns:p14="http://schemas.microsoft.com/office/powerpoint/2010/main" val="18428144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spect="1" noChangeArrowheads="1" noTextEdit="1"/>
          </p:cNvSpPr>
          <p:nvPr>
            <p:ph type="sldImg"/>
          </p:nvPr>
        </p:nvSpPr>
        <p:spPr bwMode="auto">
          <a:xfrm>
            <a:off x="381000" y="685800"/>
            <a:ext cx="6096000" cy="3429000"/>
          </a:xfrm>
          <a:prstGeom prst="rect">
            <a:avLst/>
          </a:prstGeom>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Lst>
        </p:spPr>
      </p:sp>
      <p:sp>
        <p:nvSpPr>
          <p:cNvPr id="151555" name="Rectangle 3"/>
          <p:cNvSpPr>
            <a:spLocks noGrp="1" noChangeArrowheads="1"/>
          </p:cNvSpPr>
          <p:nvPr>
            <p:ph type="body" idx="1"/>
          </p:nvPr>
        </p:nvSpPr>
        <p:spPr bwMode="auto">
          <a:xfrm>
            <a:off x="685800" y="4343992"/>
            <a:ext cx="5486400" cy="4113616"/>
          </a:xfrm>
          <a:prstGeom prst="rect">
            <a:avLst/>
          </a:prstGeom>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This example has some Change Talk and some Sustain Talk.</a:t>
            </a:r>
          </a:p>
          <a:p>
            <a:pPr marL="228600" indent="-228600">
              <a:buFont typeface="Arial" panose="020B0604020202020204" pitchFamily="34" charset="0"/>
              <a:buChar char="•"/>
            </a:pPr>
            <a:r>
              <a:rPr lang="en-US" sz="1400" b="1" dirty="0">
                <a:latin typeface="Arial" charset="0"/>
              </a:rPr>
              <a:t>Read the statement.</a:t>
            </a:r>
          </a:p>
          <a:p>
            <a:pPr marL="228600" indent="-228600">
              <a:buFont typeface="Arial" panose="020B0604020202020204" pitchFamily="34" charset="0"/>
              <a:buChar char="•"/>
            </a:pPr>
            <a:r>
              <a:rPr lang="en-US" sz="1400" b="1" dirty="0">
                <a:latin typeface="Arial" charset="0"/>
              </a:rPr>
              <a:t>Ask: </a:t>
            </a:r>
            <a:r>
              <a:rPr lang="en-US" sz="1400" b="1" i="1" dirty="0">
                <a:latin typeface="Arial" charset="0"/>
              </a:rPr>
              <a:t>Which part of this statement is change talk? </a:t>
            </a:r>
            <a:r>
              <a:rPr lang="en-US" sz="1400" i="0" dirty="0">
                <a:latin typeface="Arial" charset="0"/>
              </a:rPr>
              <a:t>(</a:t>
            </a:r>
            <a:r>
              <a:rPr lang="en-US" sz="1400" dirty="0">
                <a:latin typeface="Arial" charset="0"/>
              </a:rPr>
              <a:t>If I get to sleep on time, the mornings aren’t too bad…) </a:t>
            </a:r>
          </a:p>
          <a:p>
            <a:pPr marL="228600" lvl="0" indent="-228600">
              <a:buFont typeface="Arial" panose="020B0604020202020204" pitchFamily="34" charset="0"/>
              <a:buChar char="•"/>
            </a:pPr>
            <a:r>
              <a:rPr lang="en-US" sz="1400" b="1" dirty="0">
                <a:latin typeface="Arial" charset="0"/>
              </a:rPr>
              <a:t>Ask: </a:t>
            </a:r>
            <a:r>
              <a:rPr lang="en-US" sz="1400" b="1" i="1" dirty="0">
                <a:latin typeface="Arial" charset="0"/>
              </a:rPr>
              <a:t>Which part of this statement is more like sustain talk?</a:t>
            </a:r>
            <a:r>
              <a:rPr lang="en-US" sz="1400" i="1" dirty="0">
                <a:latin typeface="Arial" charset="0"/>
              </a:rPr>
              <a:t> </a:t>
            </a:r>
            <a:r>
              <a:rPr lang="en-US" sz="1400" i="0" dirty="0">
                <a:latin typeface="Arial" charset="0"/>
              </a:rPr>
              <a:t>(…but someone’s always up late playing video games. I lose track of time.)</a:t>
            </a:r>
          </a:p>
          <a:p>
            <a:pPr marL="228600" lvl="0" indent="-228600">
              <a:buFont typeface="Arial" panose="020B0604020202020204" pitchFamily="34" charset="0"/>
              <a:buChar char="•"/>
            </a:pPr>
            <a:r>
              <a:rPr lang="en-US" sz="1400" b="1" dirty="0">
                <a:latin typeface="Arial" charset="0"/>
              </a:rPr>
              <a:t>Ask: </a:t>
            </a:r>
            <a:r>
              <a:rPr lang="en-US" sz="1400" b="1" i="1" dirty="0">
                <a:latin typeface="Arial" charset="0"/>
              </a:rPr>
              <a:t>If you wanted to follow just the change talk part, what are examples of open questions, affirmations, reflections (single or double-sided) you could use? </a:t>
            </a:r>
            <a:r>
              <a:rPr lang="en-US" sz="1400" b="0" i="0" dirty="0">
                <a:latin typeface="Arial" charset="0"/>
              </a:rPr>
              <a:t>Examples might include:</a:t>
            </a:r>
          </a:p>
          <a:p>
            <a:pPr marL="685800" lvl="1" indent="-228600">
              <a:buFont typeface="Arial" panose="020B0604020202020204" pitchFamily="34" charset="0"/>
              <a:buChar char="•"/>
            </a:pPr>
            <a:r>
              <a:rPr lang="en-US" sz="1400" b="1" i="0" dirty="0">
                <a:latin typeface="Arial" charset="0"/>
              </a:rPr>
              <a:t>Open Question</a:t>
            </a:r>
            <a:r>
              <a:rPr lang="en-US" sz="1400" b="1" i="1" dirty="0">
                <a:latin typeface="Arial" charset="0"/>
              </a:rPr>
              <a:t>: </a:t>
            </a:r>
            <a:r>
              <a:rPr lang="en-US" sz="1400" b="0" i="0" dirty="0">
                <a:latin typeface="Arial" charset="0"/>
              </a:rPr>
              <a:t>What things would help you to keep a reasonable bedtime?</a:t>
            </a:r>
          </a:p>
          <a:p>
            <a:pPr marL="685800" lvl="1" indent="-228600">
              <a:buFont typeface="Arial" panose="020B0604020202020204" pitchFamily="34" charset="0"/>
              <a:buChar char="•"/>
            </a:pPr>
            <a:r>
              <a:rPr lang="en-US" sz="1400" b="1" i="0" dirty="0">
                <a:latin typeface="Arial" charset="0"/>
              </a:rPr>
              <a:t>Affirmation: </a:t>
            </a:r>
            <a:r>
              <a:rPr lang="en-US" sz="1400" b="0" i="0" dirty="0">
                <a:latin typeface="Arial" charset="0"/>
              </a:rPr>
              <a:t>It’s smart to make that connection between sleep and attention the next day. </a:t>
            </a:r>
          </a:p>
          <a:p>
            <a:pPr marL="685800" lvl="1" indent="-228600">
              <a:buFont typeface="Arial" panose="020B0604020202020204" pitchFamily="34" charset="0"/>
              <a:buChar char="•"/>
            </a:pPr>
            <a:r>
              <a:rPr lang="en-US" sz="1400" b="1" i="0" dirty="0">
                <a:latin typeface="Arial" charset="0"/>
              </a:rPr>
              <a:t>Double Sided Reflection: </a:t>
            </a:r>
            <a:r>
              <a:rPr lang="en-US" sz="1400" b="0" i="0" dirty="0">
                <a:latin typeface="Arial" charset="0"/>
              </a:rPr>
              <a:t>It’s been hard to keep a reasonable bedtime with all the chaos in the evening, but at the same time it sounds like you recognize you’ve got to do something to improve things.</a:t>
            </a:r>
          </a:p>
          <a:p>
            <a:pPr marL="228600" lvl="0" indent="-228600">
              <a:buFont typeface="Arial" panose="020B0604020202020204" pitchFamily="34" charset="0"/>
              <a:buChar char="•"/>
            </a:pPr>
            <a:r>
              <a:rPr lang="en-US" sz="1400" b="1" dirty="0">
                <a:latin typeface="Arial" charset="0"/>
              </a:rPr>
              <a:t>Reflect what people are saying.</a:t>
            </a:r>
          </a:p>
        </p:txBody>
      </p:sp>
    </p:spTree>
    <p:extLst>
      <p:ext uri="{BB962C8B-B14F-4D97-AF65-F5344CB8AC3E}">
        <p14:creationId xmlns:p14="http://schemas.microsoft.com/office/powerpoint/2010/main" val="40670814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spect="1" noChangeArrowheads="1" noTextEdit="1"/>
          </p:cNvSpPr>
          <p:nvPr>
            <p:ph type="sldImg"/>
          </p:nvPr>
        </p:nvSpPr>
        <p:spPr bwMode="auto">
          <a:xfrm>
            <a:off x="381000" y="685800"/>
            <a:ext cx="6096000" cy="3429000"/>
          </a:xfrm>
          <a:prstGeom prst="rect">
            <a:avLst/>
          </a:prstGeom>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Lst>
        </p:spPr>
      </p:sp>
      <p:sp>
        <p:nvSpPr>
          <p:cNvPr id="151555" name="Rectangle 3"/>
          <p:cNvSpPr>
            <a:spLocks noGrp="1" noChangeArrowheads="1"/>
          </p:cNvSpPr>
          <p:nvPr>
            <p:ph type="body" idx="1"/>
          </p:nvPr>
        </p:nvSpPr>
        <p:spPr bwMode="auto">
          <a:xfrm>
            <a:off x="685800" y="4343992"/>
            <a:ext cx="5486400" cy="4113616"/>
          </a:xfrm>
          <a:prstGeom prst="rect">
            <a:avLst/>
          </a:prstGeom>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This example has some Change Talk and some Sustain Talk.</a:t>
            </a:r>
          </a:p>
          <a:p>
            <a:pPr marL="228600" indent="-228600">
              <a:buFont typeface="Arial" panose="020B0604020202020204" pitchFamily="34" charset="0"/>
              <a:buChar char="•"/>
            </a:pPr>
            <a:r>
              <a:rPr lang="en-US" sz="1400" b="1" dirty="0">
                <a:latin typeface="Arial" charset="0"/>
              </a:rPr>
              <a:t>Read the statement.</a:t>
            </a:r>
          </a:p>
          <a:p>
            <a:pPr marL="228600" indent="-228600">
              <a:buFont typeface="Arial" panose="020B0604020202020204" pitchFamily="34" charset="0"/>
              <a:buChar char="•"/>
            </a:pPr>
            <a:r>
              <a:rPr lang="en-US" sz="1400" b="1" dirty="0">
                <a:latin typeface="Arial" charset="0"/>
              </a:rPr>
              <a:t>Ask: </a:t>
            </a:r>
            <a:r>
              <a:rPr lang="en-US" sz="1400" b="1" i="1" dirty="0">
                <a:latin typeface="Arial" charset="0"/>
              </a:rPr>
              <a:t>Which part of this statement is change talk? </a:t>
            </a:r>
            <a:r>
              <a:rPr lang="en-US" sz="1400" i="0" dirty="0">
                <a:latin typeface="Arial" charset="0"/>
              </a:rPr>
              <a:t>(</a:t>
            </a:r>
            <a:r>
              <a:rPr lang="en-US" sz="1400" dirty="0">
                <a:latin typeface="Arial" charset="0"/>
              </a:rPr>
              <a:t>I’ve got to figure out a way to lose 15 pounds. It’s like carrying around a second pack…) </a:t>
            </a:r>
          </a:p>
          <a:p>
            <a:pPr marL="228600" lvl="0" indent="-228600">
              <a:buFont typeface="Arial" panose="020B0604020202020204" pitchFamily="34" charset="0"/>
              <a:buChar char="•"/>
            </a:pPr>
            <a:r>
              <a:rPr lang="en-US" sz="1400" b="1" dirty="0">
                <a:latin typeface="Arial" charset="0"/>
              </a:rPr>
              <a:t>Ask: </a:t>
            </a:r>
            <a:r>
              <a:rPr lang="en-US" sz="1400" b="1" i="1" dirty="0">
                <a:latin typeface="Arial" charset="0"/>
              </a:rPr>
              <a:t>Which part of this statement is more like sustain talk?</a:t>
            </a:r>
            <a:r>
              <a:rPr lang="en-US" sz="1400" i="1" dirty="0">
                <a:latin typeface="Arial" charset="0"/>
              </a:rPr>
              <a:t> </a:t>
            </a:r>
            <a:r>
              <a:rPr lang="en-US" sz="1400" i="0" dirty="0">
                <a:latin typeface="Arial" charset="0"/>
              </a:rPr>
              <a:t>(…but the Army sure doesn’t make it easy with the kind of food they serve.)</a:t>
            </a:r>
          </a:p>
          <a:p>
            <a:pPr marL="228600" lvl="0" indent="-228600">
              <a:buFont typeface="Arial" panose="020B0604020202020204" pitchFamily="34" charset="0"/>
              <a:buChar char="•"/>
            </a:pPr>
            <a:r>
              <a:rPr lang="en-US" sz="1400" b="1" dirty="0">
                <a:latin typeface="Arial" charset="0"/>
              </a:rPr>
              <a:t>Ask: </a:t>
            </a:r>
            <a:r>
              <a:rPr lang="en-US" sz="1400" b="1" i="1" dirty="0">
                <a:latin typeface="Arial" charset="0"/>
              </a:rPr>
              <a:t>If you wanted to follow just the change talk part, what are examples of open questions, affirmations, reflections (single or double-sided) you could use? </a:t>
            </a:r>
            <a:r>
              <a:rPr lang="en-US" sz="1400" b="0" i="0" dirty="0">
                <a:latin typeface="Arial" charset="0"/>
              </a:rPr>
              <a:t>Examples might include:</a:t>
            </a:r>
          </a:p>
          <a:p>
            <a:pPr marL="685800" lvl="1" indent="-228600">
              <a:buFont typeface="Arial" panose="020B0604020202020204" pitchFamily="34" charset="0"/>
              <a:buChar char="•"/>
            </a:pPr>
            <a:r>
              <a:rPr lang="en-US" sz="1400" b="1" i="0" dirty="0">
                <a:latin typeface="Arial" charset="0"/>
              </a:rPr>
              <a:t>Open Question: </a:t>
            </a:r>
            <a:r>
              <a:rPr lang="en-US" sz="1400" b="0" i="0" dirty="0">
                <a:latin typeface="Arial" charset="0"/>
              </a:rPr>
              <a:t>If you decided to lose some weight, where would you start?</a:t>
            </a:r>
          </a:p>
          <a:p>
            <a:pPr marL="685800" lvl="1" indent="-228600">
              <a:buFont typeface="Arial" panose="020B0604020202020204" pitchFamily="34" charset="0"/>
              <a:buChar char="•"/>
            </a:pPr>
            <a:r>
              <a:rPr lang="en-US" sz="1400" b="1" i="0" dirty="0">
                <a:latin typeface="Arial" charset="0"/>
              </a:rPr>
              <a:t>Affirmation: </a:t>
            </a:r>
            <a:r>
              <a:rPr lang="en-US" sz="1400" b="0" i="0" dirty="0">
                <a:latin typeface="Arial" charset="0"/>
              </a:rPr>
              <a:t>That’s a good point you’re making about the extra effort it takes. </a:t>
            </a:r>
          </a:p>
          <a:p>
            <a:pPr marL="685800" lvl="1" indent="-228600">
              <a:buFont typeface="Arial" panose="020B0604020202020204" pitchFamily="34" charset="0"/>
              <a:buChar char="•"/>
            </a:pPr>
            <a:r>
              <a:rPr lang="en-US" sz="1400" b="1" i="0" dirty="0">
                <a:latin typeface="Arial" charset="0"/>
              </a:rPr>
              <a:t>Double Sided Reflection: </a:t>
            </a:r>
            <a:r>
              <a:rPr lang="en-US" sz="1400" b="0" i="0" dirty="0">
                <a:latin typeface="Arial" charset="0"/>
              </a:rPr>
              <a:t>The food situation isn’t ideal, so you’d really have to pay attention to what you’re eating and develop some sort of plan.</a:t>
            </a:r>
          </a:p>
          <a:p>
            <a:pPr marL="228600" lvl="0" indent="-228600">
              <a:buFont typeface="Arial" panose="020B0604020202020204" pitchFamily="34" charset="0"/>
              <a:buChar char="•"/>
            </a:pPr>
            <a:r>
              <a:rPr lang="en-US" sz="1400" b="1" dirty="0">
                <a:latin typeface="Arial" charset="0"/>
              </a:rPr>
              <a:t>Reflect what people are saying.</a:t>
            </a:r>
          </a:p>
          <a:p>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706885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Rot="1" noChangeAspect="1" noChangeArrowheads="1" noTextEdit="1"/>
          </p:cNvSpPr>
          <p:nvPr>
            <p:ph type="sldImg"/>
          </p:nvPr>
        </p:nvSpPr>
        <p:spPr>
          <a:xfrm>
            <a:off x="382588" y="685800"/>
            <a:ext cx="6094412" cy="3429000"/>
          </a:xfrm>
          <a:prstGeom prst="rect">
            <a:avLst/>
          </a:prstGeom>
          <a:ln/>
        </p:spPr>
      </p:sp>
      <p:sp>
        <p:nvSpPr>
          <p:cNvPr id="199683" name="Rectangle 3"/>
          <p:cNvSpPr>
            <a:spLocks noGrp="1" noChangeArrowheads="1"/>
          </p:cNvSpPr>
          <p:nvPr>
            <p:ph type="body" idx="1"/>
          </p:nvPr>
        </p:nvSpPr>
        <p:spPr>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1112" tIns="45555" rIns="91112" bIns="45555"/>
          <a:lstStyle/>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This example has some Change Talk and some Sustain Talk.</a:t>
            </a:r>
          </a:p>
          <a:p>
            <a:pPr marL="228600" indent="-228600">
              <a:buFont typeface="Arial" panose="020B0604020202020204" pitchFamily="34" charset="0"/>
              <a:buChar char="•"/>
            </a:pPr>
            <a:r>
              <a:rPr lang="en-US" sz="1400" b="1" dirty="0">
                <a:latin typeface="Arial" charset="0"/>
              </a:rPr>
              <a:t>Read the statement.</a:t>
            </a:r>
          </a:p>
          <a:p>
            <a:pPr marL="228600" indent="-228600">
              <a:buFont typeface="Arial" panose="020B0604020202020204" pitchFamily="34" charset="0"/>
              <a:buChar char="•"/>
            </a:pPr>
            <a:r>
              <a:rPr lang="en-US" sz="1400" b="1" dirty="0">
                <a:latin typeface="Arial" charset="0"/>
              </a:rPr>
              <a:t>Ask: </a:t>
            </a:r>
            <a:r>
              <a:rPr lang="en-US" sz="1400" b="1" i="1" dirty="0">
                <a:latin typeface="Arial" charset="0"/>
              </a:rPr>
              <a:t>Which part of this statement is change talk? </a:t>
            </a:r>
            <a:r>
              <a:rPr lang="en-US" sz="1400" i="0" dirty="0">
                <a:latin typeface="Arial" charset="0"/>
              </a:rPr>
              <a:t>(</a:t>
            </a:r>
            <a:r>
              <a:rPr lang="en-US" sz="1400" dirty="0">
                <a:latin typeface="Arial" charset="0"/>
              </a:rPr>
              <a:t>It probably affects my PT…) </a:t>
            </a:r>
          </a:p>
          <a:p>
            <a:pPr marL="228600" lvl="0" indent="-228600">
              <a:buFont typeface="Arial" panose="020B0604020202020204" pitchFamily="34" charset="0"/>
              <a:buChar char="•"/>
            </a:pPr>
            <a:r>
              <a:rPr lang="en-US" sz="1400" b="1" dirty="0">
                <a:latin typeface="Arial" charset="0"/>
              </a:rPr>
              <a:t>Ask: </a:t>
            </a:r>
            <a:r>
              <a:rPr lang="en-US" sz="1400" b="1" i="1" dirty="0">
                <a:latin typeface="Arial" charset="0"/>
              </a:rPr>
              <a:t>Which part of this statement is more like sustain talk?</a:t>
            </a:r>
            <a:r>
              <a:rPr lang="en-US" sz="1400" i="1" dirty="0">
                <a:latin typeface="Arial" charset="0"/>
              </a:rPr>
              <a:t> </a:t>
            </a:r>
            <a:r>
              <a:rPr lang="en-US" sz="1400" i="0" dirty="0">
                <a:latin typeface="Arial" charset="0"/>
              </a:rPr>
              <a:t>(Nothing to do here…I’d be bored…long way from failing.)</a:t>
            </a:r>
          </a:p>
          <a:p>
            <a:pPr marL="228600" lvl="0" indent="-228600">
              <a:buFont typeface="Arial" panose="020B0604020202020204" pitchFamily="34" charset="0"/>
              <a:buChar char="•"/>
            </a:pPr>
            <a:r>
              <a:rPr lang="en-US" sz="1400" b="1" dirty="0">
                <a:latin typeface="Arial" charset="0"/>
              </a:rPr>
              <a:t>Ask: </a:t>
            </a:r>
            <a:r>
              <a:rPr lang="en-US" sz="1400" b="1" i="1" dirty="0">
                <a:latin typeface="Arial" charset="0"/>
              </a:rPr>
              <a:t>If you wanted to follow just the change talk part, what are examples of open questions, affirmations, reflections (single or double-sided) you could use? </a:t>
            </a:r>
            <a:r>
              <a:rPr lang="en-US" sz="1400" b="0" i="0" dirty="0">
                <a:latin typeface="Arial" charset="0"/>
              </a:rPr>
              <a:t>Examples might include:</a:t>
            </a:r>
          </a:p>
          <a:p>
            <a:pPr marL="685800" lvl="1" indent="-228600">
              <a:buFont typeface="Arial" panose="020B0604020202020204" pitchFamily="34" charset="0"/>
              <a:buChar char="•"/>
            </a:pPr>
            <a:r>
              <a:rPr lang="en-US" sz="1400" b="1" i="0" dirty="0">
                <a:latin typeface="Arial" charset="0"/>
              </a:rPr>
              <a:t>Open Question: </a:t>
            </a:r>
            <a:r>
              <a:rPr lang="en-US" sz="1400" b="0" i="0" dirty="0">
                <a:latin typeface="Arial" charset="0"/>
              </a:rPr>
              <a:t>How does it affect your PT?</a:t>
            </a:r>
          </a:p>
          <a:p>
            <a:pPr marL="685800" lvl="1" indent="-228600">
              <a:buFont typeface="Arial" panose="020B0604020202020204" pitchFamily="34" charset="0"/>
              <a:buChar char="•"/>
            </a:pPr>
            <a:r>
              <a:rPr lang="en-US" sz="1400" b="1" i="0" dirty="0">
                <a:latin typeface="Arial" charset="0"/>
              </a:rPr>
              <a:t>Affirmation: </a:t>
            </a:r>
            <a:r>
              <a:rPr lang="en-US" sz="1400" b="0" i="0" dirty="0">
                <a:latin typeface="Arial" charset="0"/>
              </a:rPr>
              <a:t>That’s a reasonable connection you’re making between smoking and PT. </a:t>
            </a:r>
          </a:p>
          <a:p>
            <a:pPr marL="685800" lvl="1" indent="-228600">
              <a:buFont typeface="Arial" panose="020B0604020202020204" pitchFamily="34" charset="0"/>
              <a:buChar char="•"/>
            </a:pPr>
            <a:r>
              <a:rPr lang="en-US" sz="1400" b="1" i="0" dirty="0">
                <a:latin typeface="Arial" charset="0"/>
              </a:rPr>
              <a:t>Double Sided Reflection: </a:t>
            </a:r>
            <a:r>
              <a:rPr lang="en-US" sz="1400" b="0" i="0" dirty="0">
                <a:latin typeface="Arial" charset="0"/>
              </a:rPr>
              <a:t>Smoking has become a real habit for you, but it sounds like there is a downside too. </a:t>
            </a:r>
          </a:p>
          <a:p>
            <a:pPr marL="228600" lvl="0" indent="-228600">
              <a:buFont typeface="Arial" panose="020B0604020202020204" pitchFamily="34" charset="0"/>
              <a:buChar char="•"/>
            </a:pPr>
            <a:r>
              <a:rPr lang="en-US" sz="1400" b="1" dirty="0">
                <a:latin typeface="Arial" charset="0"/>
              </a:rPr>
              <a:t>Reflect what people are saying.</a:t>
            </a:r>
          </a:p>
          <a:p>
            <a:endParaRPr lang="en-US" alt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564076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This video is a funny commercial about being distracted. If we’re paying attention to one thing (players in white), we’re likely to miss another (moonwalking bear).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dirty="0"/>
              <a:t>Play the video.</a:t>
            </a:r>
          </a:p>
          <a:p>
            <a:pPr marL="171450" indent="-171450">
              <a:buFont typeface="Arial" panose="020B0604020202020204" pitchFamily="34" charset="0"/>
              <a:buChar char="•"/>
            </a:pPr>
            <a:r>
              <a:rPr lang="en-US" dirty="0"/>
              <a:t>The last sections have focused on listening skills. This section focuses on using those skills to be more disciplined in how we respond. </a:t>
            </a:r>
          </a:p>
        </p:txBody>
      </p:sp>
      <p:sp>
        <p:nvSpPr>
          <p:cNvPr id="4" name="Slide Number Placeholder 3"/>
          <p:cNvSpPr>
            <a:spLocks noGrp="1"/>
          </p:cNvSpPr>
          <p:nvPr>
            <p:ph type="sldNum" sz="quarter" idx="5"/>
          </p:nvPr>
        </p:nvSpPr>
        <p:spPr/>
        <p:txBody>
          <a:bodyPr/>
          <a:lstStyle/>
          <a:p>
            <a:fld id="{60059A8D-7339-7A4C-9E8B-5ACB5C448041}" type="slidenum">
              <a:rPr lang="en-US" smtClean="0"/>
              <a:t>2</a:t>
            </a:fld>
            <a:endParaRPr lang="en-US"/>
          </a:p>
        </p:txBody>
      </p:sp>
    </p:spTree>
    <p:extLst>
      <p:ext uri="{BB962C8B-B14F-4D97-AF65-F5344CB8AC3E}">
        <p14:creationId xmlns:p14="http://schemas.microsoft.com/office/powerpoint/2010/main" val="30815299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Rot="1" noChangeAspect="1" noChangeArrowheads="1" noTextEdit="1"/>
          </p:cNvSpPr>
          <p:nvPr>
            <p:ph type="sldImg"/>
          </p:nvPr>
        </p:nvSpPr>
        <p:spPr>
          <a:xfrm>
            <a:off x="382588" y="685800"/>
            <a:ext cx="6094412" cy="3429000"/>
          </a:xfrm>
          <a:prstGeom prst="rect">
            <a:avLst/>
          </a:prstGeom>
          <a:ln/>
        </p:spPr>
      </p:sp>
      <p:sp>
        <p:nvSpPr>
          <p:cNvPr id="199683" name="Rectangle 3"/>
          <p:cNvSpPr>
            <a:spLocks noGrp="1" noChangeArrowheads="1"/>
          </p:cNvSpPr>
          <p:nvPr>
            <p:ph type="body" idx="1"/>
          </p:nvPr>
        </p:nvSpPr>
        <p:spPr>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1112" tIns="45555" rIns="91112" bIns="45555"/>
          <a:lstStyle/>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This example has some Change Talk and some Sustain Talk.</a:t>
            </a:r>
          </a:p>
          <a:p>
            <a:pPr marL="228600" indent="-228600">
              <a:buFont typeface="Arial" panose="020B0604020202020204" pitchFamily="34" charset="0"/>
              <a:buChar char="•"/>
            </a:pPr>
            <a:r>
              <a:rPr lang="en-US" sz="1400" b="1" dirty="0">
                <a:latin typeface="Arial" charset="0"/>
              </a:rPr>
              <a:t>Read the statement.</a:t>
            </a:r>
          </a:p>
          <a:p>
            <a:pPr marL="228600" indent="-228600">
              <a:buFont typeface="Arial" panose="020B0604020202020204" pitchFamily="34" charset="0"/>
              <a:buChar char="•"/>
            </a:pPr>
            <a:r>
              <a:rPr lang="en-US" sz="1400" b="1" dirty="0">
                <a:latin typeface="Arial" charset="0"/>
              </a:rPr>
              <a:t>Ask: </a:t>
            </a:r>
            <a:r>
              <a:rPr lang="en-US" sz="1400" b="1" i="1" dirty="0">
                <a:latin typeface="Arial" charset="0"/>
              </a:rPr>
              <a:t>Which part of this statement is change talk? </a:t>
            </a:r>
            <a:r>
              <a:rPr lang="en-US" sz="1400" i="0" dirty="0">
                <a:latin typeface="Arial" charset="0"/>
              </a:rPr>
              <a:t>(</a:t>
            </a:r>
            <a:r>
              <a:rPr lang="en-US" sz="1400" dirty="0">
                <a:latin typeface="Arial" charset="0"/>
              </a:rPr>
              <a:t>Want to do a better job…I know it’s hard on her.) </a:t>
            </a:r>
          </a:p>
          <a:p>
            <a:pPr marL="228600" lvl="0" indent="-228600">
              <a:buFont typeface="Arial" panose="020B0604020202020204" pitchFamily="34" charset="0"/>
              <a:buChar char="•"/>
            </a:pPr>
            <a:r>
              <a:rPr lang="en-US" sz="1400" b="1" dirty="0">
                <a:latin typeface="Arial" charset="0"/>
              </a:rPr>
              <a:t>Ask: </a:t>
            </a:r>
            <a:r>
              <a:rPr lang="en-US" sz="1400" b="1" i="1" dirty="0">
                <a:latin typeface="Arial" charset="0"/>
              </a:rPr>
              <a:t>Which part of this statement is more like sustain talk?</a:t>
            </a:r>
            <a:r>
              <a:rPr lang="en-US" sz="1400" i="1" dirty="0">
                <a:latin typeface="Arial" charset="0"/>
              </a:rPr>
              <a:t> </a:t>
            </a:r>
            <a:r>
              <a:rPr lang="en-US" sz="1400" i="0" dirty="0">
                <a:latin typeface="Arial" charset="0"/>
              </a:rPr>
              <a:t>(… every time I bring it up, we get into an argument.)</a:t>
            </a:r>
          </a:p>
          <a:p>
            <a:pPr marL="228600" lvl="0" indent="-228600">
              <a:buFont typeface="Arial" panose="020B0604020202020204" pitchFamily="34" charset="0"/>
              <a:buChar char="•"/>
            </a:pPr>
            <a:r>
              <a:rPr lang="en-US" sz="1400" b="1" dirty="0">
                <a:latin typeface="Arial" charset="0"/>
              </a:rPr>
              <a:t>Ask: </a:t>
            </a:r>
            <a:r>
              <a:rPr lang="en-US" sz="1400" b="1" i="1" dirty="0">
                <a:latin typeface="Arial" charset="0"/>
              </a:rPr>
              <a:t>If you wanted to follow just the change talk part, what are examples of open questions, affirmations, reflections (single or double-sided) you could use? </a:t>
            </a:r>
            <a:r>
              <a:rPr lang="en-US" sz="1400" b="0" i="0" dirty="0">
                <a:latin typeface="Arial" charset="0"/>
              </a:rPr>
              <a:t>Examples might include:</a:t>
            </a:r>
          </a:p>
          <a:p>
            <a:pPr marL="685800" lvl="1" indent="-228600">
              <a:buFont typeface="Arial" panose="020B0604020202020204" pitchFamily="34" charset="0"/>
              <a:buChar char="•"/>
            </a:pPr>
            <a:r>
              <a:rPr lang="en-US" sz="1400" b="1" i="0" dirty="0">
                <a:latin typeface="Arial" charset="0"/>
              </a:rPr>
              <a:t>Open Question: </a:t>
            </a:r>
            <a:r>
              <a:rPr lang="en-US" sz="1400" b="0" i="0" dirty="0">
                <a:latin typeface="Arial" charset="0"/>
              </a:rPr>
              <a:t>What parts of your communication do you think could be improved?</a:t>
            </a:r>
          </a:p>
          <a:p>
            <a:pPr marL="685800" lvl="1" indent="-228600">
              <a:buFont typeface="Arial" panose="020B0604020202020204" pitchFamily="34" charset="0"/>
              <a:buChar char="•"/>
            </a:pPr>
            <a:r>
              <a:rPr lang="en-US" sz="1400" b="1" i="0" dirty="0">
                <a:latin typeface="Arial" charset="0"/>
              </a:rPr>
              <a:t>Affirmation</a:t>
            </a:r>
            <a:r>
              <a:rPr lang="en-US" sz="1400" b="0" i="0" dirty="0">
                <a:latin typeface="Arial" charset="0"/>
              </a:rPr>
              <a:t>: It’s obvious you care about the relationship. You’re trying to do the right thing. </a:t>
            </a:r>
          </a:p>
          <a:p>
            <a:pPr marL="685800" lvl="1" indent="-228600">
              <a:buFont typeface="Arial" panose="020B0604020202020204" pitchFamily="34" charset="0"/>
              <a:buChar char="•"/>
            </a:pPr>
            <a:r>
              <a:rPr lang="en-US" sz="1400" b="1" i="0" dirty="0">
                <a:latin typeface="Arial" charset="0"/>
              </a:rPr>
              <a:t>Double Sided Reflection:</a:t>
            </a:r>
            <a:r>
              <a:rPr lang="en-US" sz="1400" b="0" i="0" dirty="0">
                <a:latin typeface="Arial" charset="0"/>
              </a:rPr>
              <a:t> In the past, it hasn’t gone that well, but it also sounds like you recognize you really do need to talk this out.</a:t>
            </a:r>
          </a:p>
          <a:p>
            <a:pPr marL="228600" lvl="0" indent="-228600">
              <a:buFont typeface="Arial" panose="020B0604020202020204" pitchFamily="34" charset="0"/>
              <a:buChar char="•"/>
            </a:pPr>
            <a:r>
              <a:rPr lang="en-US" sz="1400" b="1" dirty="0">
                <a:latin typeface="Arial" charset="0"/>
              </a:rPr>
              <a:t>Reflect what people are saying.</a:t>
            </a:r>
          </a:p>
          <a:p>
            <a:endParaRPr lang="en-US" altLang="en-US" sz="1400" dirty="0">
              <a:latin typeface="Arial" panose="020B0604020202020204" pitchFamily="34" charset="0"/>
              <a:ea typeface="PMingLiU-ExtB" panose="02020500000000000000" pitchFamily="18" charset="-120"/>
              <a:cs typeface="Arial" panose="020B0604020202020204" pitchFamily="34" charset="0"/>
            </a:endParaRPr>
          </a:p>
        </p:txBody>
      </p:sp>
    </p:spTree>
    <p:extLst>
      <p:ext uri="{BB962C8B-B14F-4D97-AF65-F5344CB8AC3E}">
        <p14:creationId xmlns:p14="http://schemas.microsoft.com/office/powerpoint/2010/main" val="29032568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latin typeface="Arial" panose="020B0604020202020204" pitchFamily="34" charset="0"/>
                <a:cs typeface="Arial" panose="020B0604020202020204" pitchFamily="34" charset="0"/>
              </a:rPr>
              <a:t>This exercise asks people to respond to change talk with open questions, affirmations and reflections.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1" dirty="0">
                <a:latin typeface="Arial" panose="020B0604020202020204" pitchFamily="34" charset="0"/>
                <a:cs typeface="Arial" panose="020B0604020202020204" pitchFamily="34" charset="0"/>
              </a:rPr>
              <a:t>Prior to the exercise, ask people to think about a behavior they are interested in changing, and write down three statements. People should write three complete sentences. </a:t>
            </a:r>
          </a:p>
          <a:p>
            <a:pPr marL="971550" lvl="1" indent="-514350">
              <a:spcBef>
                <a:spcPts val="1200"/>
              </a:spcBef>
              <a:buFont typeface="+mj-lt"/>
              <a:buAutoNum type="arabicPeriod"/>
            </a:pPr>
            <a:r>
              <a:rPr lang="en-US" sz="1400" b="1" dirty="0">
                <a:latin typeface="Arial" panose="020B0604020202020204" pitchFamily="34" charset="0"/>
                <a:cs typeface="Arial" panose="020B0604020202020204" pitchFamily="34" charset="0"/>
              </a:rPr>
              <a:t>I would like to make that change because _____________.</a:t>
            </a:r>
          </a:p>
          <a:p>
            <a:pPr marL="971550" lvl="1" indent="-514350">
              <a:spcBef>
                <a:spcPts val="1200"/>
              </a:spcBef>
              <a:buFont typeface="+mj-lt"/>
              <a:buAutoNum type="arabicPeriod"/>
            </a:pPr>
            <a:r>
              <a:rPr lang="en-US" sz="1400" b="1" dirty="0">
                <a:latin typeface="Arial" panose="020B0604020202020204" pitchFamily="34" charset="0"/>
                <a:cs typeface="Arial" panose="020B0604020202020204" pitchFamily="34" charset="0"/>
              </a:rPr>
              <a:t>If I made that change, one benefit would be _____________.</a:t>
            </a:r>
          </a:p>
          <a:p>
            <a:pPr marL="971550" lvl="1" indent="-514350">
              <a:spcBef>
                <a:spcPts val="1200"/>
              </a:spcBef>
              <a:buFont typeface="+mj-lt"/>
              <a:buAutoNum type="arabicPeriod"/>
            </a:pPr>
            <a:r>
              <a:rPr lang="en-US" sz="1400" b="1" dirty="0">
                <a:latin typeface="Arial" panose="020B0604020202020204" pitchFamily="34" charset="0"/>
                <a:cs typeface="Arial" panose="020B0604020202020204" pitchFamily="34" charset="0"/>
              </a:rPr>
              <a:t>If I decided to make that change, the first thing I would do is ____________.</a:t>
            </a:r>
          </a:p>
          <a:p>
            <a:pPr marL="171450" indent="-171450">
              <a:buFont typeface="Arial" panose="020B0604020202020204" pitchFamily="34" charset="0"/>
              <a:buChar char="•"/>
            </a:pPr>
            <a:r>
              <a:rPr lang="en-US" sz="1400" b="1" kern="1200" dirty="0">
                <a:solidFill>
                  <a:schemeClr val="tx1"/>
                </a:solidFill>
                <a:latin typeface="+mn-lt"/>
                <a:ea typeface="+mn-ea"/>
                <a:cs typeface="Calibri" panose="020F0502020204030204" pitchFamily="34" charset="0"/>
              </a:rPr>
              <a:t>Demonstrate the activity. Ask three different people to read out one of their statements.</a:t>
            </a:r>
          </a:p>
          <a:p>
            <a:pPr marL="628650" lvl="1" indent="-171450">
              <a:buFont typeface="Arial" panose="020B0604020202020204" pitchFamily="34" charset="0"/>
              <a:buChar char="•"/>
            </a:pPr>
            <a:r>
              <a:rPr lang="en-US" sz="1400" b="1" kern="1200" dirty="0">
                <a:solidFill>
                  <a:schemeClr val="tx1"/>
                </a:solidFill>
                <a:latin typeface="+mn-lt"/>
                <a:ea typeface="+mn-ea"/>
                <a:cs typeface="Calibri" panose="020F0502020204030204" pitchFamily="34" charset="0"/>
              </a:rPr>
              <a:t>Respond to the first statement with an open question. </a:t>
            </a:r>
          </a:p>
          <a:p>
            <a:pPr marL="628650" lvl="1" indent="-171450">
              <a:buFont typeface="Arial" panose="020B0604020202020204" pitchFamily="34" charset="0"/>
              <a:buChar char="•"/>
            </a:pPr>
            <a:r>
              <a:rPr lang="en-US" sz="1400" b="1" kern="1200" dirty="0">
                <a:solidFill>
                  <a:schemeClr val="tx1"/>
                </a:solidFill>
                <a:latin typeface="+mn-lt"/>
                <a:ea typeface="+mn-ea"/>
                <a:cs typeface="Calibri" panose="020F0502020204030204" pitchFamily="34" charset="0"/>
              </a:rPr>
              <a:t>Respond to the second statement with an affirmation. </a:t>
            </a:r>
          </a:p>
          <a:p>
            <a:pPr marL="628650" lvl="1" indent="-171450">
              <a:buFont typeface="Arial" panose="020B0604020202020204" pitchFamily="34" charset="0"/>
              <a:buChar char="•"/>
            </a:pPr>
            <a:r>
              <a:rPr lang="en-US" sz="1400" b="1" kern="1200" dirty="0">
                <a:solidFill>
                  <a:schemeClr val="tx1"/>
                </a:solidFill>
                <a:latin typeface="+mn-lt"/>
                <a:ea typeface="+mn-ea"/>
                <a:cs typeface="Calibri" panose="020F0502020204030204" pitchFamily="34" charset="0"/>
              </a:rPr>
              <a:t>Respond to the third statement with a reflection. </a:t>
            </a:r>
          </a:p>
          <a:p>
            <a:pPr marL="171450" indent="-171450">
              <a:buFont typeface="Arial" panose="020B0604020202020204" pitchFamily="34" charset="0"/>
              <a:buChar char="•"/>
            </a:pPr>
            <a:r>
              <a:rPr lang="en-US" sz="1400" b="1" dirty="0">
                <a:latin typeface="Arial" panose="020B0604020202020204" pitchFamily="34" charset="0"/>
                <a:cs typeface="Arial" panose="020B0604020202020204" pitchFamily="34" charset="0"/>
              </a:rPr>
              <a:t>Give instructions for the exercise:</a:t>
            </a:r>
          </a:p>
          <a:p>
            <a:pPr marL="628650" lvl="1" indent="-171450">
              <a:buFont typeface="Arial" panose="020B0604020202020204" pitchFamily="34" charset="0"/>
              <a:buChar char="•"/>
            </a:pPr>
            <a:r>
              <a:rPr lang="en-US" sz="1400" dirty="0">
                <a:latin typeface="Arial" panose="020B0604020202020204" pitchFamily="34" charset="0"/>
                <a:cs typeface="Arial" panose="020B0604020202020204" pitchFamily="34" charset="0"/>
              </a:rPr>
              <a:t>Ask people to get into a group of 4 people.</a:t>
            </a:r>
          </a:p>
          <a:p>
            <a:pPr marL="628650" lvl="1" indent="-171450">
              <a:buFont typeface="Arial" panose="020B0604020202020204" pitchFamily="34" charset="0"/>
              <a:buChar char="•"/>
            </a:pPr>
            <a:r>
              <a:rPr lang="en-US" sz="1400" dirty="0">
                <a:latin typeface="Arial" panose="020B0604020202020204" pitchFamily="34" charset="0"/>
                <a:cs typeface="Arial" panose="020B0604020202020204" pitchFamily="34" charset="0"/>
              </a:rPr>
              <a:t>Each person should take turn reading their statements, one at a time, to the other people in the group. </a:t>
            </a:r>
          </a:p>
          <a:p>
            <a:pPr marL="628650" lvl="1" indent="-171450">
              <a:buFont typeface="Arial" panose="020B0604020202020204" pitchFamily="34" charset="0"/>
              <a:buChar char="•"/>
            </a:pPr>
            <a:r>
              <a:rPr lang="en-US" sz="1400" dirty="0">
                <a:latin typeface="Arial" panose="020B0604020202020204" pitchFamily="34" charset="0"/>
                <a:cs typeface="Arial" panose="020B0604020202020204" pitchFamily="34" charset="0"/>
              </a:rPr>
              <a:t>Each other person should respond to the statement with an open question, affirmation, or reflection.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4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60059A8D-7339-7A4C-9E8B-5ACB5C448041}" type="slidenum">
              <a:rPr lang="en-US" smtClean="0"/>
              <a:t>21</a:t>
            </a:fld>
            <a:endParaRPr lang="en-US"/>
          </a:p>
        </p:txBody>
      </p:sp>
    </p:spTree>
    <p:extLst>
      <p:ext uri="{BB962C8B-B14F-4D97-AF65-F5344CB8AC3E}">
        <p14:creationId xmlns:p14="http://schemas.microsoft.com/office/powerpoint/2010/main" val="14699876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1" i="0" dirty="0"/>
              <a:t>Ask: </a:t>
            </a:r>
            <a:r>
              <a:rPr lang="en-US" sz="1400" b="1" i="1" dirty="0"/>
              <a:t>What kind of change talk statements did you write down? </a:t>
            </a:r>
            <a:r>
              <a:rPr lang="en-US" sz="1400" b="0" i="0" u="none" dirty="0"/>
              <a:t>Answers will vary.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1" dirty="0"/>
              <a:t>Ask: </a:t>
            </a:r>
            <a:r>
              <a:rPr lang="en-US" sz="1400" b="1" i="1" dirty="0">
                <a:latin typeface="Arial" panose="020B0604020202020204" pitchFamily="34" charset="0"/>
                <a:cs typeface="Arial" panose="020B0604020202020204" pitchFamily="34" charset="0"/>
              </a:rPr>
              <a:t>Which responses made you want to talk more about change? </a:t>
            </a:r>
            <a:r>
              <a:rPr lang="en-US" sz="1400" b="0" i="0" dirty="0"/>
              <a:t>Answers will vary. </a:t>
            </a:r>
          </a:p>
          <a:p>
            <a:pPr marL="171450" indent="-171450">
              <a:buFont typeface="Arial" panose="020B0604020202020204" pitchFamily="34" charset="0"/>
              <a:buChar char="•"/>
            </a:pPr>
            <a:r>
              <a:rPr lang="en-US" sz="1400" b="1" i="0" dirty="0"/>
              <a:t>Reflect what people are saying.</a:t>
            </a:r>
          </a:p>
          <a:p>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60059A8D-7339-7A4C-9E8B-5ACB5C448041}" type="slidenum">
              <a:rPr lang="en-US" smtClean="0"/>
              <a:t>22</a:t>
            </a:fld>
            <a:endParaRPr lang="en-US"/>
          </a:p>
        </p:txBody>
      </p:sp>
    </p:spTree>
    <p:extLst>
      <p:ext uri="{BB962C8B-B14F-4D97-AF65-F5344CB8AC3E}">
        <p14:creationId xmlns:p14="http://schemas.microsoft.com/office/powerpoint/2010/main" val="36853254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10000"/>
              </a:lnSpc>
              <a:spcBef>
                <a:spcPts val="468"/>
              </a:spcBef>
              <a:spcAft>
                <a:spcPts val="0"/>
              </a:spcAft>
              <a:buClrTx/>
              <a:buSzTx/>
              <a:buFont typeface="Arial" panose="020B0604020202020204" pitchFamily="34" charset="0"/>
              <a:buChar char="•"/>
              <a:tabLst/>
              <a:defRPr/>
            </a:pPr>
            <a:r>
              <a:rPr lang="en-US" sz="1400" dirty="0">
                <a:latin typeface="Arial" panose="020B0604020202020204" pitchFamily="34" charset="0"/>
                <a:cs typeface="Arial" panose="020B0604020202020204" pitchFamily="34" charset="0"/>
              </a:rPr>
              <a:t>This exercise provides an opportunity to interview another person, while focusing on change talk.</a:t>
            </a:r>
          </a:p>
          <a:p>
            <a:pPr marL="171450" marR="0" lvl="0" indent="-171450" algn="l" defTabSz="914400" rtl="0" eaLnBrk="1" fontAlgn="auto" latinLnBrk="0" hangingPunct="1">
              <a:lnSpc>
                <a:spcPct val="110000"/>
              </a:lnSpc>
              <a:spcBef>
                <a:spcPts val="468"/>
              </a:spcBef>
              <a:spcAft>
                <a:spcPts val="0"/>
              </a:spcAft>
              <a:buClrTx/>
              <a:buSzTx/>
              <a:buFont typeface="Arial" panose="020B0604020202020204" pitchFamily="34" charset="0"/>
              <a:buChar char="•"/>
              <a:tabLst/>
              <a:defRPr/>
            </a:pPr>
            <a:r>
              <a:rPr lang="en-US" sz="1400" b="1" kern="1200" dirty="0">
                <a:solidFill>
                  <a:schemeClr val="tx1"/>
                </a:solidFill>
                <a:latin typeface="+mn-lt"/>
                <a:ea typeface="+mn-ea"/>
                <a:cs typeface="Calibri" panose="020F0502020204030204" pitchFamily="34" charset="0"/>
              </a:rPr>
              <a:t>Make sure people have copies of the “Useful Questions and Statements” sheet distributed in Module 2. </a:t>
            </a:r>
            <a:endParaRPr lang="en-US" sz="1400"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10000"/>
              </a:lnSpc>
              <a:spcBef>
                <a:spcPts val="468"/>
              </a:spcBef>
              <a:spcAft>
                <a:spcPts val="0"/>
              </a:spcAft>
              <a:buClrTx/>
              <a:buSzTx/>
              <a:buFont typeface="Arial" panose="020B0604020202020204" pitchFamily="34" charset="0"/>
              <a:buChar char="•"/>
              <a:tabLst/>
              <a:defRPr/>
            </a:pPr>
            <a:r>
              <a:rPr lang="en-US" sz="1400" b="1" kern="1200" dirty="0">
                <a:solidFill>
                  <a:schemeClr val="tx1"/>
                </a:solidFill>
                <a:latin typeface="+mn-lt"/>
                <a:ea typeface="+mn-ea"/>
                <a:cs typeface="Calibri" panose="020F0502020204030204" pitchFamily="34" charset="0"/>
              </a:rPr>
              <a:t>Demonstrate the activity. Conduct an interview with a volunteer about a behavior they are interested in changing. Have people write down any change talk they hear.</a:t>
            </a:r>
          </a:p>
          <a:p>
            <a:pPr marL="171450" marR="0" lvl="0" indent="-171450" algn="l" defTabSz="914400" rtl="0" eaLnBrk="1" fontAlgn="auto" latinLnBrk="0" hangingPunct="1">
              <a:lnSpc>
                <a:spcPct val="110000"/>
              </a:lnSpc>
              <a:spcBef>
                <a:spcPts val="468"/>
              </a:spcBef>
              <a:spcAft>
                <a:spcPts val="0"/>
              </a:spcAft>
              <a:buClrTx/>
              <a:buSzTx/>
              <a:buFont typeface="Arial" panose="020B0604020202020204" pitchFamily="34" charset="0"/>
              <a:buChar char="•"/>
              <a:tabLst/>
              <a:defRPr/>
            </a:pPr>
            <a:r>
              <a:rPr lang="en-US" sz="1400" b="1" dirty="0">
                <a:latin typeface="Arial" panose="020B0604020202020204" pitchFamily="34" charset="0"/>
                <a:cs typeface="Arial" panose="020B0604020202020204" pitchFamily="34" charset="0"/>
              </a:rPr>
              <a:t>Give instructions for the exercise.</a:t>
            </a:r>
          </a:p>
          <a:p>
            <a:pPr marL="628650" lvl="1" indent="-171450">
              <a:lnSpc>
                <a:spcPct val="110000"/>
              </a:lnSpc>
              <a:spcBef>
                <a:spcPts val="468"/>
              </a:spcBef>
              <a:buFont typeface="Arial" panose="020B0604020202020204" pitchFamily="34" charset="0"/>
              <a:buChar char="•"/>
            </a:pPr>
            <a:r>
              <a:rPr lang="en-US" sz="1400" dirty="0">
                <a:latin typeface="Arial" panose="020B0604020202020204" pitchFamily="34" charset="0"/>
                <a:cs typeface="Arial" panose="020B0604020202020204" pitchFamily="34" charset="0"/>
              </a:rPr>
              <a:t>Form a group of three people: a speaker, an interviewer, and a recorder. </a:t>
            </a:r>
          </a:p>
          <a:p>
            <a:pPr marL="628650" lvl="1" indent="-171450">
              <a:lnSpc>
                <a:spcPct val="110000"/>
              </a:lnSpc>
              <a:spcBef>
                <a:spcPts val="468"/>
              </a:spcBef>
              <a:buFont typeface="Arial" panose="020B0604020202020204" pitchFamily="34" charset="0"/>
              <a:buChar char="•"/>
            </a:pPr>
            <a:r>
              <a:rPr lang="en-US" sz="1400" dirty="0">
                <a:latin typeface="Arial" panose="020B0604020202020204" pitchFamily="34" charset="0"/>
                <a:cs typeface="Arial" panose="020B0604020202020204" pitchFamily="34" charset="0"/>
              </a:rPr>
              <a:t>The speaker should think about a behavior he/she is interested in changing (losing weight, drinking water, quitting smoking, getting better sleep, etc.).</a:t>
            </a:r>
          </a:p>
          <a:p>
            <a:pPr marL="628650" lvl="1" indent="-171450">
              <a:lnSpc>
                <a:spcPct val="110000"/>
              </a:lnSpc>
              <a:spcBef>
                <a:spcPts val="468"/>
              </a:spcBef>
              <a:buFont typeface="Arial" panose="020B0604020202020204" pitchFamily="34" charset="0"/>
              <a:buChar char="•"/>
            </a:pPr>
            <a:r>
              <a:rPr lang="en-US" sz="1400" dirty="0">
                <a:latin typeface="Arial" panose="020B0604020202020204" pitchFamily="34" charset="0"/>
                <a:cs typeface="Arial" panose="020B0604020202020204" pitchFamily="34" charset="0"/>
              </a:rPr>
              <a:t>The interviewer should spend 5 minutes interviewing the speaker about their thoughts and ideas about that behavior. </a:t>
            </a:r>
            <a:r>
              <a:rPr lang="en-US" sz="1400" u="sng" dirty="0">
                <a:latin typeface="Arial" panose="020B0604020202020204" pitchFamily="34" charset="0"/>
                <a:cs typeface="Arial" panose="020B0604020202020204" pitchFamily="34" charset="0"/>
              </a:rPr>
              <a:t>Try to elicit change talk around desire, ability, reasons, need, and commitment to change. </a:t>
            </a:r>
          </a:p>
          <a:p>
            <a:pPr marL="628650" lvl="1" indent="-171450">
              <a:lnSpc>
                <a:spcPct val="110000"/>
              </a:lnSpc>
              <a:spcBef>
                <a:spcPts val="468"/>
              </a:spcBef>
              <a:buFont typeface="Arial" panose="020B0604020202020204" pitchFamily="34" charset="0"/>
              <a:buChar char="•"/>
            </a:pPr>
            <a:r>
              <a:rPr lang="en-US" sz="1400" dirty="0">
                <a:latin typeface="Arial" panose="020B0604020202020204" pitchFamily="34" charset="0"/>
                <a:cs typeface="Arial" panose="020B0604020202020204" pitchFamily="34" charset="0"/>
              </a:rPr>
              <a:t>The recorder should keep track of any change talk they hear from the speaker.</a:t>
            </a:r>
          </a:p>
          <a:p>
            <a:pPr marL="628650" lvl="1" indent="-171450">
              <a:lnSpc>
                <a:spcPct val="110000"/>
              </a:lnSpc>
              <a:buFont typeface="Arial" panose="020B0604020202020204" pitchFamily="34" charset="0"/>
              <a:buChar char="•"/>
            </a:pPr>
            <a:r>
              <a:rPr lang="en-US" sz="1400" b="1" kern="1200" dirty="0">
                <a:solidFill>
                  <a:schemeClr val="tx1"/>
                </a:solidFill>
                <a:latin typeface="+mn-lt"/>
                <a:ea typeface="+mn-ea"/>
                <a:cs typeface="Calibri" panose="020F0502020204030204" pitchFamily="34" charset="0"/>
              </a:rPr>
              <a:t>When there is one minute left, ask the interviewer to give a summary to the speaker about what they heard. </a:t>
            </a:r>
          </a:p>
          <a:p>
            <a:pPr marL="628650" lvl="1" indent="-171450">
              <a:lnSpc>
                <a:spcPct val="110000"/>
              </a:lnSpc>
              <a:buFont typeface="Arial" panose="020B0604020202020204" pitchFamily="34" charset="0"/>
              <a:buChar char="•"/>
            </a:pPr>
            <a:r>
              <a:rPr lang="en-US" sz="1400" b="1" kern="1200" dirty="0">
                <a:solidFill>
                  <a:schemeClr val="tx1"/>
                </a:solidFill>
                <a:latin typeface="+mn-lt"/>
                <a:ea typeface="+mn-ea"/>
                <a:cs typeface="Calibri" panose="020F0502020204030204" pitchFamily="34" charset="0"/>
              </a:rPr>
              <a:t>At the end of 5 minutes, ask people to quickly debrief on the exercise and switch roles</a:t>
            </a:r>
            <a:r>
              <a:rPr lang="en-US" sz="1400" kern="1200" dirty="0">
                <a:solidFill>
                  <a:schemeClr val="tx1"/>
                </a:solidFill>
                <a:latin typeface="+mn-lt"/>
                <a:ea typeface="+mn-ea"/>
                <a:cs typeface="Calibri" panose="020F0502020204030204" pitchFamily="34" charset="0"/>
              </a:rPr>
              <a:t>. (This exercise will be repeated three times so each person can play every role.)</a:t>
            </a:r>
          </a:p>
          <a:p>
            <a:pPr marL="171450" marR="0" lvl="0" indent="-171450" algn="l" defTabSz="914400" rtl="0" eaLnBrk="1" fontAlgn="auto" latinLnBrk="0" hangingPunct="1">
              <a:lnSpc>
                <a:spcPct val="110000"/>
              </a:lnSpc>
              <a:spcBef>
                <a:spcPts val="468"/>
              </a:spcBef>
              <a:spcAft>
                <a:spcPts val="0"/>
              </a:spcAft>
              <a:buClrTx/>
              <a:buSzTx/>
              <a:buFont typeface="Arial" panose="020B0604020202020204" pitchFamily="34" charset="0"/>
              <a:buChar char="•"/>
              <a:tabLst/>
              <a:defRPr/>
            </a:pPr>
            <a:r>
              <a:rPr lang="en-US" sz="1400" b="1" kern="1200" dirty="0">
                <a:solidFill>
                  <a:schemeClr val="tx1"/>
                </a:solidFill>
                <a:latin typeface="+mn-lt"/>
                <a:ea typeface="+mn-ea"/>
                <a:cs typeface="Calibri" panose="020F0502020204030204" pitchFamily="34" charset="0"/>
              </a:rPr>
              <a:t>Set a 5 minute timer. Give people a 30 second warning before switching roles.</a:t>
            </a:r>
          </a:p>
        </p:txBody>
      </p:sp>
      <p:sp>
        <p:nvSpPr>
          <p:cNvPr id="4" name="Slide Number Placeholder 3"/>
          <p:cNvSpPr>
            <a:spLocks noGrp="1"/>
          </p:cNvSpPr>
          <p:nvPr>
            <p:ph type="sldNum" sz="quarter" idx="5"/>
          </p:nvPr>
        </p:nvSpPr>
        <p:spPr/>
        <p:txBody>
          <a:bodyPr/>
          <a:lstStyle/>
          <a:p>
            <a:fld id="{60059A8D-7339-7A4C-9E8B-5ACB5C448041}" type="slidenum">
              <a:rPr lang="en-US" smtClean="0"/>
              <a:t>23</a:t>
            </a:fld>
            <a:endParaRPr lang="en-US"/>
          </a:p>
        </p:txBody>
      </p:sp>
    </p:spTree>
    <p:extLst>
      <p:ext uri="{BB962C8B-B14F-4D97-AF65-F5344CB8AC3E}">
        <p14:creationId xmlns:p14="http://schemas.microsoft.com/office/powerpoint/2010/main" val="29553421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1" i="0" dirty="0"/>
              <a:t>Ask: </a:t>
            </a:r>
            <a:r>
              <a:rPr lang="en-US" sz="1400" b="1" i="1" dirty="0"/>
              <a:t>What’s one thing the interviewer said that was helpful to the speaker? </a:t>
            </a:r>
            <a:r>
              <a:rPr lang="en-US" sz="1400" b="0" i="0" u="none" dirty="0"/>
              <a:t>Answers might include:</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i="0" u="none" dirty="0"/>
              <a:t>They listened to me; didn’t judge; made me think about what I was saying, etc.</a:t>
            </a:r>
            <a:endParaRPr lang="en-US" sz="1400" b="1" i="1"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1" dirty="0"/>
              <a:t>Ask: </a:t>
            </a:r>
            <a:r>
              <a:rPr lang="en-US" sz="1400" b="1" i="1" dirty="0">
                <a:latin typeface="Arial" panose="020B0604020202020204" pitchFamily="34" charset="0"/>
                <a:cs typeface="Arial" panose="020B0604020202020204" pitchFamily="34" charset="0"/>
              </a:rPr>
              <a:t>What kinds of change talk did you notice? </a:t>
            </a:r>
            <a:r>
              <a:rPr lang="en-US" sz="1400" b="0" i="0" dirty="0"/>
              <a:t>Answers will vary.</a:t>
            </a:r>
          </a:p>
          <a:p>
            <a:pPr marL="171450" indent="-171450">
              <a:buFont typeface="Arial" panose="020B0604020202020204" pitchFamily="34" charset="0"/>
              <a:buChar char="•"/>
            </a:pPr>
            <a:r>
              <a:rPr lang="en-US" sz="1400" b="1" i="0" dirty="0"/>
              <a:t>Reflect what people are saying.</a:t>
            </a:r>
          </a:p>
          <a:p>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60059A8D-7339-7A4C-9E8B-5ACB5C448041}" type="slidenum">
              <a:rPr lang="en-US" smtClean="0"/>
              <a:t>24</a:t>
            </a:fld>
            <a:endParaRPr lang="en-US"/>
          </a:p>
        </p:txBody>
      </p:sp>
    </p:spTree>
    <p:extLst>
      <p:ext uri="{BB962C8B-B14F-4D97-AF65-F5344CB8AC3E}">
        <p14:creationId xmlns:p14="http://schemas.microsoft.com/office/powerpoint/2010/main" val="62231019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1" dirty="0">
                <a:latin typeface="Arial" panose="020B0604020202020204" pitchFamily="34" charset="0"/>
                <a:cs typeface="Arial" panose="020B0604020202020204" pitchFamily="34" charset="0"/>
              </a:rPr>
              <a:t>Give people 2 minutes to write down something they learned in this module. </a:t>
            </a:r>
            <a:r>
              <a:rPr lang="en-US" sz="1400" b="0" dirty="0">
                <a:latin typeface="Arial" panose="020B0604020202020204" pitchFamily="34" charset="0"/>
                <a:cs typeface="Arial" panose="020B0604020202020204" pitchFamily="34" charset="0"/>
              </a:rPr>
              <a:t>(They may want to flip through the material.)</a:t>
            </a:r>
            <a:endParaRPr lang="en-US" sz="1400" b="1" dirty="0">
              <a:latin typeface="Arial" panose="020B0604020202020204" pitchFamily="34" charset="0"/>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1" dirty="0">
                <a:latin typeface="Arial" panose="020B0604020202020204" pitchFamily="34" charset="0"/>
                <a:cs typeface="Arial" panose="020B0604020202020204" pitchFamily="34" charset="0"/>
              </a:rPr>
              <a:t>Ask: </a:t>
            </a:r>
            <a:r>
              <a:rPr lang="en-US" sz="1400" b="1" i="1" dirty="0">
                <a:latin typeface="Arial" panose="020B0604020202020204" pitchFamily="34" charset="0"/>
                <a:cs typeface="Arial" panose="020B0604020202020204" pitchFamily="34" charset="0"/>
              </a:rPr>
              <a:t>What’s one thing you learned in this module that stands out?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1" i="0" dirty="0">
                <a:latin typeface="Arial" panose="020B0604020202020204" pitchFamily="34" charset="0"/>
                <a:cs typeface="Arial" panose="020B0604020202020204" pitchFamily="34" charset="0"/>
              </a:rPr>
              <a:t>Reflect what people are saying.</a:t>
            </a:r>
          </a:p>
          <a:p>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059A8D-7339-7A4C-9E8B-5ACB5C44804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237386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kern="1200" dirty="0">
                <a:solidFill>
                  <a:schemeClr val="tx1"/>
                </a:solidFill>
                <a:effectLst/>
                <a:latin typeface="Arial" panose="020B0604020202020204" pitchFamily="34" charset="0"/>
                <a:cs typeface="Arial" panose="020B0604020202020204" pitchFamily="34" charset="0"/>
              </a:rPr>
              <a:t>Researchers have studied the kind of language people use when talking about change.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kern="1200" dirty="0">
                <a:solidFill>
                  <a:schemeClr val="tx1"/>
                </a:solidFill>
                <a:effectLst/>
                <a:latin typeface="Arial" panose="020B0604020202020204" pitchFamily="34" charset="0"/>
                <a:cs typeface="Arial" panose="020B0604020202020204" pitchFamily="34" charset="0"/>
              </a:rPr>
              <a:t>There are five categories of “change talk”—desire, ability, reasons, need and commitment.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kern="1200" dirty="0">
                <a:solidFill>
                  <a:schemeClr val="tx1"/>
                </a:solidFill>
                <a:effectLst/>
                <a:latin typeface="Arial" panose="020B0604020202020204" pitchFamily="34" charset="0"/>
                <a:cs typeface="Arial" panose="020B0604020202020204" pitchFamily="34" charset="0"/>
              </a:rPr>
              <a:t>In a conversation, when people make statements about desire, ability, reasons, or need to change, they are more likely to make statements about commitment, which in turn makes them more likely to take action in the future.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kern="1200" dirty="0">
                <a:solidFill>
                  <a:schemeClr val="tx1"/>
                </a:solidFill>
                <a:effectLst/>
                <a:latin typeface="Arial" panose="020B0604020202020204" pitchFamily="34" charset="0"/>
                <a:cs typeface="Arial" panose="020B0604020202020204" pitchFamily="34" charset="0"/>
              </a:rPr>
              <a:t>Desire: “I want to…wish I could… would like to…”</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kern="1200" dirty="0">
                <a:solidFill>
                  <a:schemeClr val="tx1"/>
                </a:solidFill>
                <a:effectLst/>
                <a:latin typeface="Arial" panose="020B0604020202020204" pitchFamily="34" charset="0"/>
                <a:cs typeface="Arial" panose="020B0604020202020204" pitchFamily="34" charset="0"/>
              </a:rPr>
              <a:t>Ability: “I can…could…would”</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kern="1200" dirty="0">
                <a:solidFill>
                  <a:schemeClr val="tx1"/>
                </a:solidFill>
                <a:effectLst/>
                <a:latin typeface="Arial" panose="020B0604020202020204" pitchFamily="34" charset="0"/>
                <a:cs typeface="Arial" panose="020B0604020202020204" pitchFamily="34" charset="0"/>
              </a:rPr>
              <a:t>Reasons: “If I did…then I would feel…”</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kern="1200" dirty="0">
                <a:solidFill>
                  <a:schemeClr val="tx1"/>
                </a:solidFill>
                <a:effectLst/>
                <a:latin typeface="Arial" panose="020B0604020202020204" pitchFamily="34" charset="0"/>
                <a:cs typeface="Arial" panose="020B0604020202020204" pitchFamily="34" charset="0"/>
              </a:rPr>
              <a:t>Need: “I’ve got to…need to…must”</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kern="1200" dirty="0">
                <a:solidFill>
                  <a:schemeClr val="tx1"/>
                </a:solidFill>
                <a:effectLst/>
                <a:latin typeface="Arial" panose="020B0604020202020204" pitchFamily="34" charset="0"/>
                <a:cs typeface="Arial" panose="020B0604020202020204" pitchFamily="34" charset="0"/>
              </a:rPr>
              <a:t>Commitment: “I will…I’m going to…I promise”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t>People who are good at motivational interviewing have an “ear” for this talk that is more productive and they use their responses to draw out change talk.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400" kern="1200" dirty="0">
              <a:solidFill>
                <a:schemeClr val="tx1"/>
              </a:solidFill>
              <a:effectLst/>
              <a:latin typeface="Arial" panose="020B0604020202020204" pitchFamily="34" charset="0"/>
              <a:cs typeface="Arial" panose="020B0604020202020204" pitchFamily="34" charset="0"/>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400" kern="1200" dirty="0">
              <a:solidFill>
                <a:schemeClr val="tx1"/>
              </a:solidFill>
              <a:effectLst/>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400" kern="1200" dirty="0">
              <a:solidFill>
                <a:schemeClr val="tx1"/>
              </a:solidFill>
              <a:effectLst/>
              <a:latin typeface="Arial" panose="020B0604020202020204" pitchFamily="34" charset="0"/>
              <a:cs typeface="Arial" panose="020B0604020202020204" pitchFamily="34" charset="0"/>
            </a:endParaRPr>
          </a:p>
          <a:p>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60059A8D-7339-7A4C-9E8B-5ACB5C448041}" type="slidenum">
              <a:rPr lang="en-US" smtClean="0"/>
              <a:t>3</a:t>
            </a:fld>
            <a:endParaRPr lang="en-US"/>
          </a:p>
        </p:txBody>
      </p:sp>
    </p:spTree>
    <p:extLst>
      <p:ext uri="{BB962C8B-B14F-4D97-AF65-F5344CB8AC3E}">
        <p14:creationId xmlns:p14="http://schemas.microsoft.com/office/powerpoint/2010/main" val="32932582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4294967295"/>
          </p:nvPr>
        </p:nvSpPr>
        <p:spPr bwMode="auto">
          <a:xfrm>
            <a:off x="3884613" y="8684828"/>
            <a:ext cx="2971800" cy="457594"/>
          </a:xfrm>
          <a:prstGeom prst="rect">
            <a:avLst/>
          </a:prstGeom>
          <a:noFill/>
          <a:ln>
            <a:miter lim="800000"/>
            <a:headEnd/>
            <a:tailEnd/>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5CDC9D-1CEE-4B51-9C0C-708C79877318}"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6259" name="Rectangle 2"/>
          <p:cNvSpPr>
            <a:spLocks noGrp="1" noRot="1" noChangeAspect="1" noChangeArrowheads="1" noTextEdit="1"/>
          </p:cNvSpPr>
          <p:nvPr>
            <p:ph type="sldImg"/>
          </p:nvPr>
        </p:nvSpPr>
        <p:spPr bwMode="auto">
          <a:xfrm>
            <a:off x="381000" y="685800"/>
            <a:ext cx="6096000" cy="3429000"/>
          </a:xfrm>
          <a:prstGeom prst="rect">
            <a:avLst/>
          </a:prstGeom>
          <a:noFill/>
          <a:ln>
            <a:miter lim="800000"/>
            <a:headEnd/>
            <a:tailEnd/>
          </a:ln>
        </p:spPr>
      </p:sp>
      <p:sp>
        <p:nvSpPr>
          <p:cNvPr id="96260" name="Rectangle 3"/>
          <p:cNvSpPr>
            <a:spLocks noGrp="1" noChangeArrowheads="1"/>
          </p:cNvSpPr>
          <p:nvPr>
            <p:ph type="body" idx="1"/>
          </p:nvPr>
        </p:nvSpPr>
        <p:spPr bwMode="auto">
          <a:xfrm>
            <a:off x="685800" y="4343992"/>
            <a:ext cx="5486400" cy="4113616"/>
          </a:xfrm>
          <a:prstGeom prst="rect">
            <a:avLst/>
          </a:prstGeom>
          <a:noFill/>
          <a:ln>
            <a:miter lim="800000"/>
            <a:headEnd/>
            <a:tailEnd/>
          </a:ln>
        </p:spPr>
        <p:txBody>
          <a:bodyPr/>
          <a:lstStyle/>
          <a:p>
            <a:pPr marL="171450" indent="-171450">
              <a:buFont typeface="Arial" panose="020B0604020202020204" pitchFamily="34" charset="0"/>
              <a:buChar char="•"/>
            </a:pPr>
            <a:r>
              <a:rPr lang="en-US" sz="1400" dirty="0">
                <a:latin typeface="Arial" panose="020B0604020202020204" pitchFamily="34" charset="0"/>
                <a:cs typeface="Arial" panose="020B0604020202020204" pitchFamily="34" charset="0"/>
              </a:rPr>
              <a:t>Here are examples of change talk in different categories.</a:t>
            </a:r>
          </a:p>
          <a:p>
            <a:pPr marL="171450" indent="-171450">
              <a:buFont typeface="Arial" panose="020B0604020202020204" pitchFamily="34" charset="0"/>
              <a:buChar char="•"/>
            </a:pPr>
            <a:r>
              <a:rPr lang="en-US" sz="1400" b="1" dirty="0">
                <a:latin typeface="Arial" panose="020B0604020202020204" pitchFamily="34" charset="0"/>
                <a:cs typeface="Arial" panose="020B0604020202020204" pitchFamily="34" charset="0"/>
              </a:rPr>
              <a:t>Ask a volunteer to think abo</a:t>
            </a:r>
            <a:r>
              <a:rPr lang="en-US" sz="1400" b="1" i="1" dirty="0">
                <a:latin typeface="Arial" panose="020B0604020202020204" pitchFamily="34" charset="0"/>
                <a:cs typeface="Arial" panose="020B0604020202020204" pitchFamily="34" charset="0"/>
              </a:rPr>
              <a:t>ut a behavior he/she is interested in changing (losing weight, drinking water, quitting smoking, better sleep, etc.). </a:t>
            </a:r>
            <a:r>
              <a:rPr lang="en-US" sz="1400" b="1" dirty="0">
                <a:latin typeface="Arial" panose="020B0604020202020204" pitchFamily="34" charset="0"/>
                <a:cs typeface="Arial" panose="020B0604020202020204" pitchFamily="34" charset="0"/>
              </a:rPr>
              <a:t>Ask the person these questions:</a:t>
            </a:r>
          </a:p>
          <a:p>
            <a:pPr marL="628650" lvl="1" indent="-171450">
              <a:buFont typeface="Arial" panose="020B0604020202020204" pitchFamily="34" charset="0"/>
              <a:buChar char="•"/>
            </a:pPr>
            <a:r>
              <a:rPr lang="en-US" sz="1400" b="1" i="1" dirty="0">
                <a:latin typeface="Arial" panose="020B0604020202020204" pitchFamily="34" charset="0"/>
                <a:cs typeface="Arial" panose="020B0604020202020204" pitchFamily="34" charset="0"/>
              </a:rPr>
              <a:t>Why would you want to make that change? </a:t>
            </a:r>
            <a:r>
              <a:rPr lang="en-US" sz="1400" i="0" dirty="0">
                <a:latin typeface="Arial" panose="020B0604020202020204" pitchFamily="34" charset="0"/>
                <a:cs typeface="Arial" panose="020B0604020202020204" pitchFamily="34" charset="0"/>
              </a:rPr>
              <a:t>(the answer is Desire talk)</a:t>
            </a:r>
          </a:p>
          <a:p>
            <a:pPr marL="628650" lvl="1" indent="-171450">
              <a:buFont typeface="Arial" panose="020B0604020202020204" pitchFamily="34" charset="0"/>
              <a:buChar char="•"/>
            </a:pPr>
            <a:r>
              <a:rPr lang="en-US" sz="1400" b="1" i="1" dirty="0">
                <a:latin typeface="Arial" panose="020B0604020202020204" pitchFamily="34" charset="0"/>
                <a:cs typeface="Arial" panose="020B0604020202020204" pitchFamily="34" charset="0"/>
              </a:rPr>
              <a:t>If you decided to make that change, what would be the first step?</a:t>
            </a:r>
            <a:r>
              <a:rPr lang="en-US" sz="1400" i="1" dirty="0">
                <a:latin typeface="Arial" panose="020B0604020202020204" pitchFamily="34" charset="0"/>
                <a:cs typeface="Arial" panose="020B0604020202020204" pitchFamily="34" charset="0"/>
              </a:rPr>
              <a:t> </a:t>
            </a:r>
            <a:r>
              <a:rPr lang="en-US" sz="1400" i="0" dirty="0">
                <a:latin typeface="Arial" panose="020B0604020202020204" pitchFamily="34" charset="0"/>
                <a:cs typeface="Arial" panose="020B0604020202020204" pitchFamily="34" charset="0"/>
              </a:rPr>
              <a:t>(the answer is Ability talk)</a:t>
            </a:r>
          </a:p>
          <a:p>
            <a:pPr marL="628650" lvl="1" indent="-171450">
              <a:buFont typeface="Arial" panose="020B0604020202020204" pitchFamily="34" charset="0"/>
              <a:buChar char="•"/>
            </a:pPr>
            <a:r>
              <a:rPr lang="en-US" sz="1400" b="1" i="1" dirty="0">
                <a:latin typeface="Arial" panose="020B0604020202020204" pitchFamily="34" charset="0"/>
                <a:cs typeface="Arial" panose="020B0604020202020204" pitchFamily="34" charset="0"/>
              </a:rPr>
              <a:t>What would be some of the benefits if you made that change? </a:t>
            </a:r>
            <a:r>
              <a:rPr lang="en-US" sz="1400" i="0" dirty="0">
                <a:latin typeface="Arial" panose="020B0604020202020204" pitchFamily="34" charset="0"/>
                <a:cs typeface="Arial" panose="020B0604020202020204" pitchFamily="34" charset="0"/>
              </a:rPr>
              <a:t>(the answer is Reason talk)</a:t>
            </a:r>
          </a:p>
          <a:p>
            <a:pPr marL="628650" lvl="1" indent="-171450">
              <a:buFont typeface="Arial" panose="020B0604020202020204" pitchFamily="34" charset="0"/>
              <a:buChar char="•"/>
            </a:pPr>
            <a:r>
              <a:rPr lang="en-US" sz="1400" b="1" i="1" dirty="0">
                <a:latin typeface="Arial" panose="020B0604020202020204" pitchFamily="34" charset="0"/>
                <a:cs typeface="Arial" panose="020B0604020202020204" pitchFamily="34" charset="0"/>
              </a:rPr>
              <a:t>What would make you feel like you really had to get started? </a:t>
            </a:r>
            <a:r>
              <a:rPr lang="en-US" sz="1400" i="0" dirty="0">
                <a:latin typeface="Arial" panose="020B0604020202020204" pitchFamily="34" charset="0"/>
                <a:cs typeface="Arial" panose="020B0604020202020204" pitchFamily="34" charset="0"/>
              </a:rPr>
              <a:t>(the answer is Need talk)</a:t>
            </a:r>
          </a:p>
          <a:p>
            <a:pPr marL="628650" lvl="1" indent="-171450">
              <a:buFont typeface="Arial" panose="020B0604020202020204" pitchFamily="34" charset="0"/>
              <a:buChar char="•"/>
            </a:pPr>
            <a:r>
              <a:rPr lang="en-US" sz="1400" b="1" i="1" dirty="0">
                <a:latin typeface="Arial" panose="020B0604020202020204" pitchFamily="34" charset="0"/>
                <a:cs typeface="Arial" panose="020B0604020202020204" pitchFamily="34" charset="0"/>
              </a:rPr>
              <a:t>If you decided to get started, what would be the first step? </a:t>
            </a:r>
            <a:r>
              <a:rPr lang="en-US" sz="1400" i="0" dirty="0">
                <a:latin typeface="Arial" panose="020B0604020202020204" pitchFamily="34" charset="0"/>
                <a:cs typeface="Arial" panose="020B0604020202020204" pitchFamily="34" charset="0"/>
              </a:rPr>
              <a:t>(the answer is Commitment talk)</a:t>
            </a:r>
          </a:p>
        </p:txBody>
      </p:sp>
    </p:spTree>
    <p:extLst>
      <p:ext uri="{BB962C8B-B14F-4D97-AF65-F5344CB8AC3E}">
        <p14:creationId xmlns:p14="http://schemas.microsoft.com/office/powerpoint/2010/main" val="39852694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1" dirty="0">
                <a:latin typeface="Arial" panose="020B0604020202020204" pitchFamily="34" charset="0"/>
                <a:cs typeface="Arial" panose="020B0604020202020204" pitchFamily="34" charset="0"/>
              </a:rPr>
              <a:t>Read the statements that are </a:t>
            </a:r>
            <a:r>
              <a:rPr lang="en-US" sz="1400" b="1" u="sng" dirty="0">
                <a:latin typeface="Arial" panose="020B0604020202020204" pitchFamily="34" charset="0"/>
                <a:cs typeface="Arial" panose="020B0604020202020204" pitchFamily="34" charset="0"/>
              </a:rPr>
              <a:t>more likely </a:t>
            </a:r>
            <a:r>
              <a:rPr lang="en-US" sz="1400" b="1" dirty="0">
                <a:latin typeface="Arial" panose="020B0604020202020204" pitchFamily="34" charset="0"/>
                <a:cs typeface="Arial" panose="020B0604020202020204" pitchFamily="34" charset="0"/>
              </a:rPr>
              <a:t>to lead to change.</a:t>
            </a:r>
            <a:r>
              <a:rPr lang="en-US" sz="1400" b="0" dirty="0">
                <a:latin typeface="Arial" panose="020B0604020202020204" pitchFamily="34" charset="0"/>
                <a:cs typeface="Arial" panose="020B0604020202020204" pitchFamily="34" charset="0"/>
              </a:rPr>
              <a:t> This Soldier is using “change talk.”</a:t>
            </a:r>
            <a:endParaRPr lang="en-US" sz="1400"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400" b="1" dirty="0">
                <a:latin typeface="Arial" panose="020B0604020202020204" pitchFamily="34" charset="0"/>
                <a:cs typeface="Arial" panose="020B0604020202020204" pitchFamily="34" charset="0"/>
              </a:rPr>
              <a:t>Ask: </a:t>
            </a:r>
            <a:r>
              <a:rPr lang="en-US" sz="1400" b="1" i="1" dirty="0">
                <a:latin typeface="Arial" panose="020B0604020202020204" pitchFamily="34" charset="0"/>
                <a:cs typeface="Arial" panose="020B0604020202020204" pitchFamily="34" charset="0"/>
              </a:rPr>
              <a:t>What kinds of change talk do you see? </a:t>
            </a:r>
          </a:p>
          <a:p>
            <a:pPr marL="628650" lvl="1" indent="-171450">
              <a:buFont typeface="Arial" panose="020B0604020202020204" pitchFamily="34" charset="0"/>
              <a:buChar char="•"/>
            </a:pPr>
            <a:r>
              <a:rPr lang="en-US" sz="1400" b="0" i="0" dirty="0">
                <a:latin typeface="Arial" panose="020B0604020202020204" pitchFamily="34" charset="0"/>
                <a:cs typeface="Arial" panose="020B0604020202020204" pitchFamily="34" charset="0"/>
              </a:rPr>
              <a:t>“Got to” (Need); “Dragging down the whole unit” (Reason); ”Practice some more” (Commitment)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1" dirty="0">
                <a:latin typeface="Arial" panose="020B0604020202020204" pitchFamily="34" charset="0"/>
                <a:cs typeface="Arial" panose="020B0604020202020204" pitchFamily="34" charset="0"/>
              </a:rPr>
              <a:t>Read the statements that are </a:t>
            </a:r>
            <a:r>
              <a:rPr lang="en-US" sz="1400" b="1" u="sng" dirty="0">
                <a:latin typeface="Arial" panose="020B0604020202020204" pitchFamily="34" charset="0"/>
                <a:cs typeface="Arial" panose="020B0604020202020204" pitchFamily="34" charset="0"/>
              </a:rPr>
              <a:t>less likely </a:t>
            </a:r>
            <a:r>
              <a:rPr lang="en-US" sz="1400" b="1" dirty="0">
                <a:latin typeface="Arial" panose="020B0604020202020204" pitchFamily="34" charset="0"/>
                <a:cs typeface="Arial" panose="020B0604020202020204" pitchFamily="34" charset="0"/>
              </a:rPr>
              <a:t>to lead to change. </a:t>
            </a:r>
            <a:r>
              <a:rPr lang="en-US" sz="1400" b="0" dirty="0">
                <a:latin typeface="Arial" panose="020B0604020202020204" pitchFamily="34" charset="0"/>
                <a:cs typeface="Arial" panose="020B0604020202020204" pitchFamily="34" charset="0"/>
              </a:rPr>
              <a:t>This Soldier is using “sustain talk” (continuing the poor behavior).</a:t>
            </a:r>
            <a:endParaRPr lang="en-US" sz="1400"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400" b="1" dirty="0">
                <a:latin typeface="Arial" panose="020B0604020202020204" pitchFamily="34" charset="0"/>
                <a:cs typeface="Arial" panose="020B0604020202020204" pitchFamily="34" charset="0"/>
              </a:rPr>
              <a:t>Ask: </a:t>
            </a:r>
            <a:r>
              <a:rPr lang="en-US" sz="1400" b="1" i="1" dirty="0">
                <a:latin typeface="Arial" panose="020B0604020202020204" pitchFamily="34" charset="0"/>
                <a:cs typeface="Arial" panose="020B0604020202020204" pitchFamily="34" charset="0"/>
              </a:rPr>
              <a:t>What kinds of sustain talk do you see?</a:t>
            </a:r>
          </a:p>
          <a:p>
            <a:pPr marL="628650" lvl="1" indent="-171450">
              <a:buFont typeface="Arial" panose="020B0604020202020204" pitchFamily="34" charset="0"/>
              <a:buChar char="•"/>
            </a:pPr>
            <a:r>
              <a:rPr lang="en-US" sz="1400" b="0" i="0" dirty="0">
                <a:latin typeface="Arial" panose="020B0604020202020204" pitchFamily="34" charset="0"/>
                <a:cs typeface="Arial" panose="020B0604020202020204" pitchFamily="34" charset="0"/>
              </a:rPr>
              <a:t>“Not that big a deal” (No Reason); “Too much to do” (No Commitment)</a:t>
            </a:r>
          </a:p>
          <a:p>
            <a:pPr marL="171450" indent="-171450">
              <a:buFont typeface="Arial" panose="020B0604020202020204" pitchFamily="34" charset="0"/>
              <a:buChar char="•"/>
            </a:pPr>
            <a:r>
              <a:rPr lang="en-US" sz="1400" b="1" dirty="0">
                <a:latin typeface="Arial" panose="020B0604020202020204" pitchFamily="34" charset="0"/>
                <a:cs typeface="Arial" panose="020B0604020202020204" pitchFamily="34" charset="0"/>
              </a:rPr>
              <a:t>Ask: </a:t>
            </a:r>
            <a:r>
              <a:rPr lang="en-US" sz="1400" b="1" i="1" dirty="0">
                <a:latin typeface="Arial" panose="020B0604020202020204" pitchFamily="34" charset="0"/>
                <a:cs typeface="Arial" panose="020B0604020202020204" pitchFamily="34" charset="0"/>
              </a:rPr>
              <a:t>Why would the person on the top be more likely to make that change? </a:t>
            </a:r>
            <a:r>
              <a:rPr lang="en-US" sz="1400" b="0" i="0" dirty="0">
                <a:latin typeface="Arial" panose="020B0604020202020204" pitchFamily="34" charset="0"/>
                <a:cs typeface="Arial" panose="020B0604020202020204" pitchFamily="34" charset="0"/>
              </a:rPr>
              <a:t>Answers might include:</a:t>
            </a:r>
          </a:p>
          <a:p>
            <a:pPr marL="628650" lvl="1" indent="-171450">
              <a:buFont typeface="Arial" panose="020B0604020202020204" pitchFamily="34" charset="0"/>
              <a:buChar char="•"/>
            </a:pPr>
            <a:r>
              <a:rPr lang="en-US" sz="1400" dirty="0">
                <a:latin typeface="Arial" panose="020B0604020202020204" pitchFamily="34" charset="0"/>
                <a:cs typeface="Arial" panose="020B0604020202020204" pitchFamily="34" charset="0"/>
              </a:rPr>
              <a:t>He has internal reasons; sees the value; is talking about change</a:t>
            </a:r>
          </a:p>
          <a:p>
            <a:pPr marL="171450" lvl="0" indent="-171450">
              <a:buFont typeface="Arial" panose="020B0604020202020204" pitchFamily="34" charset="0"/>
              <a:buChar char="•"/>
            </a:pPr>
            <a:r>
              <a:rPr lang="en-US" sz="1400" b="1" dirty="0">
                <a:latin typeface="Arial" panose="020B0604020202020204" pitchFamily="34" charset="0"/>
                <a:cs typeface="Arial" panose="020B0604020202020204" pitchFamily="34" charset="0"/>
              </a:rPr>
              <a:t>Reflect what people are saying.</a:t>
            </a:r>
          </a:p>
        </p:txBody>
      </p:sp>
      <p:sp>
        <p:nvSpPr>
          <p:cNvPr id="4" name="Slide Number Placeholder 3"/>
          <p:cNvSpPr>
            <a:spLocks noGrp="1"/>
          </p:cNvSpPr>
          <p:nvPr>
            <p:ph type="sldNum" sz="quarter" idx="5"/>
          </p:nvPr>
        </p:nvSpPr>
        <p:spPr/>
        <p:txBody>
          <a:bodyPr/>
          <a:lstStyle/>
          <a:p>
            <a:fld id="{60059A8D-7339-7A4C-9E8B-5ACB5C448041}" type="slidenum">
              <a:rPr lang="en-US" smtClean="0"/>
              <a:t>5</a:t>
            </a:fld>
            <a:endParaRPr lang="en-US"/>
          </a:p>
        </p:txBody>
      </p:sp>
    </p:spTree>
    <p:extLst>
      <p:ext uri="{BB962C8B-B14F-4D97-AF65-F5344CB8AC3E}">
        <p14:creationId xmlns:p14="http://schemas.microsoft.com/office/powerpoint/2010/main" val="41177923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400" b="1" dirty="0"/>
              <a:t>This slide uses sign language hand signals. Ask people to show an “C” for Change Talk and “S” for Sustain Talk </a:t>
            </a:r>
            <a:r>
              <a:rPr lang="en-US" sz="1400" b="0" dirty="0"/>
              <a:t>(an “S” looks like a fist with the thumb in front)</a:t>
            </a:r>
            <a:r>
              <a:rPr lang="en-US" sz="1400" b="1" dirty="0"/>
              <a: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1" dirty="0"/>
              <a:t>Change Talk is anything that is in support of positive change or continued positive efforts. </a:t>
            </a:r>
          </a:p>
          <a:p>
            <a:pPr marL="171450" indent="-171450">
              <a:buFont typeface="Arial" panose="020B0604020202020204" pitchFamily="34" charset="0"/>
              <a:buChar char="•"/>
            </a:pPr>
            <a:r>
              <a:rPr lang="en-US" sz="1400" b="1" dirty="0"/>
              <a:t>Show statements one at a time. </a:t>
            </a:r>
          </a:p>
          <a:p>
            <a:pPr marL="171450" indent="-171450">
              <a:buFont typeface="Arial" panose="020B0604020202020204" pitchFamily="34" charset="0"/>
              <a:buChar char="•"/>
            </a:pPr>
            <a:r>
              <a:rPr lang="en-US" sz="1400" i="0" dirty="0"/>
              <a:t>P</a:t>
            </a:r>
            <a:r>
              <a:rPr lang="en-US" sz="1400" dirty="0"/>
              <a:t>eople will give the sign-language letters “C” and “S” to indicate whether it is Change Talk or Sustain Talk.</a:t>
            </a:r>
          </a:p>
          <a:p>
            <a:pPr marL="628650" lvl="1" indent="-171450">
              <a:buFont typeface="Arial" panose="020B0604020202020204" pitchFamily="34" charset="0"/>
              <a:buChar char="•"/>
            </a:pPr>
            <a:r>
              <a:rPr lang="en-US" sz="1400" dirty="0">
                <a:latin typeface="Arial" panose="020B0604020202020204" pitchFamily="34" charset="0"/>
                <a:cs typeface="Arial" panose="020B0604020202020204" pitchFamily="34" charset="0"/>
              </a:rPr>
              <a:t>I can’t get here any earlier. Traffic at the gate is terrible. (S)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latin typeface="Arial" panose="020B0604020202020204" pitchFamily="34" charset="0"/>
                <a:cs typeface="Arial" panose="020B0604020202020204" pitchFamily="34" charset="0"/>
              </a:rPr>
              <a:t>I’m willing to put in the work. I want my time in the Army to mean something. (C)</a:t>
            </a:r>
          </a:p>
          <a:p>
            <a:pPr marL="628650" lvl="1" indent="-171450">
              <a:buFont typeface="Arial" panose="020B0604020202020204" pitchFamily="34" charset="0"/>
              <a:buChar char="•"/>
            </a:pPr>
            <a:r>
              <a:rPr lang="en-US" sz="1400" dirty="0">
                <a:latin typeface="Arial" panose="020B0604020202020204" pitchFamily="34" charset="0"/>
                <a:cs typeface="Arial" panose="020B0604020202020204" pitchFamily="34" charset="0"/>
              </a:rPr>
              <a:t>My drinking’s not a big deal. I’ve got it under control. (S)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latin typeface="Arial" panose="020B0604020202020204" pitchFamily="34" charset="0"/>
                <a:cs typeface="Arial" panose="020B0604020202020204" pitchFamily="34" charset="0"/>
              </a:rPr>
              <a:t>I’m coughing a lot more than I used to. I know it’s the smoking. (C)</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latin typeface="Arial" panose="020B0604020202020204" pitchFamily="34" charset="0"/>
                <a:cs typeface="Arial" panose="020B0604020202020204" pitchFamily="34" charset="0"/>
              </a:rPr>
              <a:t>I quit smoking for a long time after my daughter was born. (C) (Note: this refers to change in the past, so you could follow up by asking: How did you do that? What were the benefits?)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latin typeface="Arial" panose="020B0604020202020204" pitchFamily="34" charset="0"/>
                <a:cs typeface="Arial" panose="020B0604020202020204" pitchFamily="34" charset="0"/>
              </a:rPr>
              <a:t>I’m planning to use the GI Bill to finish college when I get out. It’s a pretty good deal. (C)</a:t>
            </a:r>
          </a:p>
          <a:p>
            <a:pPr marL="628650" lvl="1" indent="-171450">
              <a:buFont typeface="Arial" panose="020B0604020202020204" pitchFamily="34" charset="0"/>
              <a:buChar char="•"/>
            </a:pPr>
            <a:r>
              <a:rPr lang="en-US" sz="1400" dirty="0">
                <a:latin typeface="Arial" panose="020B0604020202020204" pitchFamily="34" charset="0"/>
                <a:cs typeface="Arial" panose="020B0604020202020204" pitchFamily="34" charset="0"/>
              </a:rPr>
              <a:t>Four years seems like forever. I don’t know how I’m going to do it.. (S)</a:t>
            </a:r>
          </a:p>
          <a:p>
            <a:pPr marL="628650" lvl="1" indent="-171450">
              <a:buFont typeface="Arial" panose="020B0604020202020204" pitchFamily="34" charset="0"/>
              <a:buChar char="•"/>
            </a:pPr>
            <a:r>
              <a:rPr lang="en-US" sz="1400" dirty="0">
                <a:latin typeface="Arial" panose="020B0604020202020204" pitchFamily="34" charset="0"/>
                <a:cs typeface="Arial" panose="020B0604020202020204" pitchFamily="34" charset="0"/>
              </a:rPr>
              <a:t>I’ve been taking classes online in the evening. I want to finish my associate’s degree before I get out. (C)</a:t>
            </a:r>
          </a:p>
          <a:p>
            <a:pPr marL="171450" indent="-171450">
              <a:buFont typeface="Arial" panose="020B0604020202020204" pitchFamily="34" charset="0"/>
              <a:buChar char="•"/>
            </a:pPr>
            <a:r>
              <a:rPr lang="en-US" sz="1400" b="1" dirty="0">
                <a:latin typeface="Arial" panose="020B0604020202020204" pitchFamily="34" charset="0"/>
                <a:cs typeface="Arial" panose="020B0604020202020204" pitchFamily="34" charset="0"/>
              </a:rPr>
              <a:t>Ask: What kinds of change or sustain talk do you see in each statement? </a:t>
            </a:r>
            <a:r>
              <a:rPr lang="en-US" sz="1400" b="0" dirty="0">
                <a:latin typeface="Arial" panose="020B0604020202020204" pitchFamily="34" charset="0"/>
                <a:cs typeface="Arial" panose="020B0604020202020204" pitchFamily="34" charset="0"/>
              </a:rPr>
              <a:t>(Answers can vary, and sometimes there is not a definite category.)</a:t>
            </a:r>
            <a:endParaRPr lang="en-US" sz="1400" b="1" dirty="0">
              <a:latin typeface="Arial" panose="020B0604020202020204" pitchFamily="34" charset="0"/>
              <a:cs typeface="Arial" panose="020B0604020202020204" pitchFamily="34" charset="0"/>
            </a:endParaRPr>
          </a:p>
          <a:p>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60059A8D-7339-7A4C-9E8B-5ACB5C448041}" type="slidenum">
              <a:rPr lang="en-US" smtClean="0"/>
              <a:t>6</a:t>
            </a:fld>
            <a:endParaRPr lang="en-US"/>
          </a:p>
        </p:txBody>
      </p:sp>
    </p:spTree>
    <p:extLst>
      <p:ext uri="{BB962C8B-B14F-4D97-AF65-F5344CB8AC3E}">
        <p14:creationId xmlns:p14="http://schemas.microsoft.com/office/powerpoint/2010/main" val="31105054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p:cNvSpPr>
          <p:nvPr>
            <p:ph type="sldImg"/>
          </p:nvPr>
        </p:nvSpPr>
        <p:spPr bwMode="auto">
          <a:xfrm>
            <a:off x="381000" y="685800"/>
            <a:ext cx="6096000" cy="3429000"/>
          </a:xfrm>
          <a:prstGeom prst="rect">
            <a:avLst/>
          </a:prstGeom>
          <a:noFill/>
          <a:ln w="12700">
            <a:solidFill>
              <a:srgbClr val="000000"/>
            </a:solidFill>
            <a:miter lim="800000"/>
            <a:headEnd/>
            <a:tailEnd/>
          </a:ln>
        </p:spPr>
      </p:sp>
      <p:sp>
        <p:nvSpPr>
          <p:cNvPr id="101379"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pPr marL="171450" indent="-171450">
              <a:buFont typeface="Arial" panose="020B0604020202020204" pitchFamily="34" charset="0"/>
              <a:buChar char="•"/>
            </a:pPr>
            <a:r>
              <a:rPr lang="en-US" sz="1400" b="0" kern="1200" dirty="0">
                <a:solidFill>
                  <a:schemeClr val="tx1"/>
                </a:solidFill>
                <a:effectLst/>
                <a:latin typeface="Arial" panose="020B0604020202020204" pitchFamily="34" charset="0"/>
                <a:cs typeface="Arial" panose="020B0604020202020204" pitchFamily="34" charset="0"/>
              </a:rPr>
              <a:t>This slide gives examples of following up on change talk.</a:t>
            </a:r>
          </a:p>
          <a:p>
            <a:pPr marL="171450" indent="-171450">
              <a:buFont typeface="Arial" panose="020B0604020202020204" pitchFamily="34" charset="0"/>
              <a:buChar char="•"/>
            </a:pPr>
            <a:r>
              <a:rPr lang="en-US" sz="1400" b="1" kern="1200" dirty="0">
                <a:solidFill>
                  <a:schemeClr val="tx1"/>
                </a:solidFill>
                <a:effectLst/>
                <a:latin typeface="Arial" panose="020B0604020202020204" pitchFamily="34" charset="0"/>
                <a:cs typeface="Arial" panose="020B0604020202020204" pitchFamily="34" charset="0"/>
              </a:rPr>
              <a:t>Read the top line.</a:t>
            </a:r>
          </a:p>
          <a:p>
            <a:pPr marL="171450" indent="-171450">
              <a:buFont typeface="Arial" panose="020B0604020202020204" pitchFamily="34" charset="0"/>
              <a:buChar char="•"/>
            </a:pPr>
            <a:r>
              <a:rPr lang="en-US" sz="1400" b="1" i="0" kern="1200" dirty="0">
                <a:solidFill>
                  <a:schemeClr val="tx1"/>
                </a:solidFill>
                <a:effectLst/>
                <a:latin typeface="Arial" panose="020B0604020202020204" pitchFamily="34" charset="0"/>
                <a:cs typeface="Arial" panose="020B0604020202020204" pitchFamily="34" charset="0"/>
              </a:rPr>
              <a:t>Ask: </a:t>
            </a:r>
            <a:r>
              <a:rPr lang="en-US" sz="1400" b="1" i="1" kern="1200" dirty="0">
                <a:solidFill>
                  <a:schemeClr val="tx1"/>
                </a:solidFill>
                <a:effectLst/>
                <a:latin typeface="Arial" panose="020B0604020202020204" pitchFamily="34" charset="0"/>
                <a:cs typeface="Arial" panose="020B0604020202020204" pitchFamily="34" charset="0"/>
              </a:rPr>
              <a:t>What’s another question you could ask to follow up on this statement? </a:t>
            </a:r>
            <a:r>
              <a:rPr lang="en-US" sz="1400" b="0" i="0" kern="1200" dirty="0">
                <a:solidFill>
                  <a:schemeClr val="tx1"/>
                </a:solidFill>
                <a:effectLst/>
                <a:latin typeface="Arial" panose="020B0604020202020204" pitchFamily="34" charset="0"/>
                <a:cs typeface="Arial" panose="020B0604020202020204" pitchFamily="34" charset="0"/>
              </a:rPr>
              <a:t>Answers might include:</a:t>
            </a:r>
          </a:p>
          <a:p>
            <a:pPr marL="628650" lvl="1" indent="-171450">
              <a:buFont typeface="Arial" panose="020B0604020202020204" pitchFamily="34" charset="0"/>
              <a:buChar char="•"/>
            </a:pPr>
            <a:r>
              <a:rPr lang="en-US" sz="1400" b="0" i="0" kern="1200" dirty="0">
                <a:solidFill>
                  <a:schemeClr val="tx1"/>
                </a:solidFill>
                <a:effectLst/>
                <a:latin typeface="Arial" panose="020B0604020202020204" pitchFamily="34" charset="0"/>
                <a:cs typeface="Arial" panose="020B0604020202020204" pitchFamily="34" charset="0"/>
              </a:rPr>
              <a:t>How would you do that? When would you start? Who would help you?</a:t>
            </a:r>
          </a:p>
          <a:p>
            <a:pPr marL="171450" indent="-171450">
              <a:buFont typeface="Arial" panose="020B0604020202020204" pitchFamily="34" charset="0"/>
              <a:buChar char="•"/>
            </a:pPr>
            <a:r>
              <a:rPr lang="en-US" sz="1400" b="1" kern="1200" dirty="0">
                <a:solidFill>
                  <a:schemeClr val="tx1"/>
                </a:solidFill>
                <a:effectLst/>
                <a:latin typeface="Arial" panose="020B0604020202020204" pitchFamily="34" charset="0"/>
                <a:cs typeface="Arial" panose="020B0604020202020204" pitchFamily="34" charset="0"/>
              </a:rPr>
              <a:t>Read the second line.</a:t>
            </a:r>
          </a:p>
          <a:p>
            <a:pPr marL="171450" indent="-171450">
              <a:buFont typeface="Arial" panose="020B0604020202020204" pitchFamily="34" charset="0"/>
              <a:buChar char="•"/>
            </a:pPr>
            <a:r>
              <a:rPr lang="en-US" sz="1400" b="1" i="0" kern="1200" dirty="0">
                <a:solidFill>
                  <a:schemeClr val="tx1"/>
                </a:solidFill>
                <a:effectLst/>
                <a:latin typeface="Arial" panose="020B0604020202020204" pitchFamily="34" charset="0"/>
                <a:cs typeface="Arial" panose="020B0604020202020204" pitchFamily="34" charset="0"/>
              </a:rPr>
              <a:t>Ask: </a:t>
            </a:r>
            <a:r>
              <a:rPr lang="en-US" sz="1400" b="1" i="1" kern="1200" dirty="0">
                <a:solidFill>
                  <a:schemeClr val="tx1"/>
                </a:solidFill>
                <a:effectLst/>
                <a:latin typeface="Arial" panose="020B0604020202020204" pitchFamily="34" charset="0"/>
                <a:cs typeface="Arial" panose="020B0604020202020204" pitchFamily="34" charset="0"/>
              </a:rPr>
              <a:t>What’s another affirmation you could use to follow up on this statement? </a:t>
            </a:r>
            <a:r>
              <a:rPr lang="en-US" sz="1400" b="0" i="0" kern="1200" dirty="0">
                <a:solidFill>
                  <a:schemeClr val="tx1"/>
                </a:solidFill>
                <a:effectLst/>
                <a:latin typeface="Arial" panose="020B0604020202020204" pitchFamily="34" charset="0"/>
                <a:cs typeface="Arial" panose="020B0604020202020204" pitchFamily="34" charset="0"/>
              </a:rPr>
              <a:t>Answers might include:</a:t>
            </a:r>
          </a:p>
          <a:p>
            <a:pPr marL="628650" lvl="1" indent="-171450">
              <a:buFont typeface="Arial" panose="020B0604020202020204" pitchFamily="34" charset="0"/>
              <a:buChar char="•"/>
            </a:pPr>
            <a:r>
              <a:rPr lang="en-US" sz="1400" b="0" i="0" kern="1200" dirty="0">
                <a:solidFill>
                  <a:schemeClr val="tx1"/>
                </a:solidFill>
                <a:effectLst/>
                <a:latin typeface="Arial" panose="020B0604020202020204" pitchFamily="34" charset="0"/>
                <a:cs typeface="Arial" panose="020B0604020202020204" pitchFamily="34" charset="0"/>
              </a:rPr>
              <a:t>That’s smart; That’s good thinking; You’re being really thoughtful about this.</a:t>
            </a:r>
            <a:r>
              <a:rPr lang="en-US" sz="1400" b="1" kern="1200" dirty="0">
                <a:solidFill>
                  <a:schemeClr val="tx1"/>
                </a:solidFill>
                <a:effectLst/>
                <a:latin typeface="Arial" panose="020B0604020202020204" pitchFamily="34" charset="0"/>
                <a:cs typeface="Arial" panose="020B0604020202020204" pitchFamily="34" charset="0"/>
              </a:rPr>
              <a:t> </a:t>
            </a:r>
          </a:p>
          <a:p>
            <a:pPr marL="171450" indent="-171450">
              <a:buFont typeface="Arial" panose="020B0604020202020204" pitchFamily="34" charset="0"/>
              <a:buChar char="•"/>
            </a:pPr>
            <a:r>
              <a:rPr lang="en-US" sz="1400" b="1" kern="1200" dirty="0">
                <a:solidFill>
                  <a:schemeClr val="tx1"/>
                </a:solidFill>
                <a:effectLst/>
                <a:latin typeface="Arial" panose="020B0604020202020204" pitchFamily="34" charset="0"/>
                <a:cs typeface="Arial" panose="020B0604020202020204" pitchFamily="34" charset="0"/>
              </a:rPr>
              <a:t>Read the last line.</a:t>
            </a:r>
          </a:p>
          <a:p>
            <a:pPr marL="171450" indent="-171450">
              <a:buFont typeface="Arial" panose="020B0604020202020204" pitchFamily="34" charset="0"/>
              <a:buChar char="•"/>
            </a:pPr>
            <a:r>
              <a:rPr lang="en-US" sz="1400" b="1" i="0" kern="1200" dirty="0">
                <a:solidFill>
                  <a:schemeClr val="tx1"/>
                </a:solidFill>
                <a:effectLst/>
                <a:latin typeface="Arial" panose="020B0604020202020204" pitchFamily="34" charset="0"/>
                <a:cs typeface="Arial" panose="020B0604020202020204" pitchFamily="34" charset="0"/>
              </a:rPr>
              <a:t>Ask: </a:t>
            </a:r>
            <a:r>
              <a:rPr lang="en-US" sz="1400" b="1" i="1" kern="1200" dirty="0">
                <a:solidFill>
                  <a:schemeClr val="tx1"/>
                </a:solidFill>
                <a:effectLst/>
                <a:latin typeface="Arial" panose="020B0604020202020204" pitchFamily="34" charset="0"/>
                <a:cs typeface="Arial" panose="020B0604020202020204" pitchFamily="34" charset="0"/>
              </a:rPr>
              <a:t>What’s another reflection you could use to follow up on this statement? </a:t>
            </a:r>
            <a:r>
              <a:rPr lang="en-US" sz="1400" b="0" i="0" kern="1200" dirty="0">
                <a:solidFill>
                  <a:schemeClr val="tx1"/>
                </a:solidFill>
                <a:effectLst/>
                <a:latin typeface="Arial" panose="020B0604020202020204" pitchFamily="34" charset="0"/>
                <a:cs typeface="Arial" panose="020B0604020202020204" pitchFamily="34" charset="0"/>
              </a:rPr>
              <a:t>Answers might include:</a:t>
            </a:r>
          </a:p>
          <a:p>
            <a:pPr marL="628650" lvl="1" indent="-171450">
              <a:buFont typeface="Arial" panose="020B0604020202020204" pitchFamily="34" charset="0"/>
              <a:buChar char="•"/>
            </a:pPr>
            <a:r>
              <a:rPr lang="en-US" sz="1400" b="0" i="0" kern="1200" dirty="0">
                <a:solidFill>
                  <a:schemeClr val="tx1"/>
                </a:solidFill>
                <a:effectLst/>
                <a:latin typeface="Arial" panose="020B0604020202020204" pitchFamily="34" charset="0"/>
                <a:cs typeface="Arial" panose="020B0604020202020204" pitchFamily="34" charset="0"/>
              </a:rPr>
              <a:t>A schedule would help you stay organized; So, that kind of predictability would really help you stay on top.</a:t>
            </a:r>
          </a:p>
        </p:txBody>
      </p:sp>
    </p:spTree>
    <p:extLst>
      <p:ext uri="{BB962C8B-B14F-4D97-AF65-F5344CB8AC3E}">
        <p14:creationId xmlns:p14="http://schemas.microsoft.com/office/powerpoint/2010/main" val="23547825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spect="1" noChangeArrowheads="1" noTextEdit="1"/>
          </p:cNvSpPr>
          <p:nvPr>
            <p:ph type="sldImg"/>
          </p:nvPr>
        </p:nvSpPr>
        <p:spPr bwMode="auto">
          <a:xfrm>
            <a:off x="381000" y="685800"/>
            <a:ext cx="6096000" cy="3429000"/>
          </a:xfrm>
          <a:prstGeom prst="rect">
            <a:avLst/>
          </a:prstGeom>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Lst>
        </p:spPr>
      </p:sp>
      <p:sp>
        <p:nvSpPr>
          <p:cNvPr id="151555" name="Rectangle 3"/>
          <p:cNvSpPr>
            <a:spLocks noGrp="1" noChangeArrowheads="1"/>
          </p:cNvSpPr>
          <p:nvPr>
            <p:ph type="body" idx="1"/>
          </p:nvPr>
        </p:nvSpPr>
        <p:spPr bwMode="auto">
          <a:xfrm>
            <a:off x="685800" y="4343992"/>
            <a:ext cx="5486400" cy="4113616"/>
          </a:xfrm>
          <a:prstGeom prst="rect">
            <a:avLst/>
          </a:prstGeom>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Here’s an example of Change Talk.</a:t>
            </a:r>
          </a:p>
          <a:p>
            <a:pPr marL="171450" indent="-171450">
              <a:buFont typeface="Arial" panose="020B0604020202020204" pitchFamily="34" charset="0"/>
              <a:buChar char="•"/>
            </a:pPr>
            <a:r>
              <a:rPr lang="en-US" sz="1400" b="1" kern="1200" dirty="0">
                <a:solidFill>
                  <a:schemeClr val="tx1"/>
                </a:solidFill>
                <a:effectLst/>
                <a:latin typeface="Arial" panose="020B0604020202020204" pitchFamily="34" charset="0"/>
                <a:cs typeface="Arial" panose="020B0604020202020204" pitchFamily="34" charset="0"/>
              </a:rPr>
              <a:t>Read the statement.</a:t>
            </a:r>
          </a:p>
          <a:p>
            <a:pPr marL="171450" indent="-171450">
              <a:buFont typeface="Arial" panose="020B0604020202020204" pitchFamily="34" charset="0"/>
              <a:buChar char="•"/>
            </a:pPr>
            <a:r>
              <a:rPr lang="en-US" sz="1400" b="1" i="0" kern="1200" dirty="0">
                <a:solidFill>
                  <a:schemeClr val="tx1"/>
                </a:solidFill>
                <a:effectLst/>
                <a:latin typeface="Arial" panose="020B0604020202020204" pitchFamily="34" charset="0"/>
                <a:cs typeface="Arial" panose="020B0604020202020204" pitchFamily="34" charset="0"/>
              </a:rPr>
              <a:t>Ask: </a:t>
            </a:r>
            <a:r>
              <a:rPr lang="en-US" sz="1400" b="1" i="1" kern="1200" dirty="0">
                <a:solidFill>
                  <a:schemeClr val="tx1"/>
                </a:solidFill>
                <a:effectLst/>
                <a:latin typeface="Arial" panose="020B0604020202020204" pitchFamily="34" charset="0"/>
                <a:cs typeface="Arial" panose="020B0604020202020204" pitchFamily="34" charset="0"/>
              </a:rPr>
              <a:t>What’s an open question you could use to follow up on this statement? </a:t>
            </a:r>
            <a:r>
              <a:rPr lang="en-US" sz="1400" b="0" i="0" kern="1200" dirty="0">
                <a:solidFill>
                  <a:schemeClr val="tx1"/>
                </a:solidFill>
                <a:effectLst/>
                <a:latin typeface="Arial" panose="020B0604020202020204" pitchFamily="34" charset="0"/>
                <a:cs typeface="Arial" panose="020B0604020202020204" pitchFamily="34" charset="0"/>
              </a:rPr>
              <a:t>An example might be:</a:t>
            </a:r>
          </a:p>
          <a:p>
            <a:pPr marL="628650" lvl="1" indent="-171450">
              <a:buFont typeface="Arial" panose="020B0604020202020204" pitchFamily="34" charset="0"/>
              <a:buChar char="•"/>
            </a:pPr>
            <a:r>
              <a:rPr lang="en-US" sz="1400" i="0" dirty="0">
                <a:latin typeface="Arial" panose="020B0604020202020204" pitchFamily="34" charset="0"/>
                <a:cs typeface="Arial" panose="020B0604020202020204" pitchFamily="34" charset="0"/>
              </a:rPr>
              <a:t>What are some ways you could remind yourself to get to bed at a reasonable time? </a:t>
            </a:r>
          </a:p>
          <a:p>
            <a:pPr marL="171450" lvl="0" indent="-171450">
              <a:buFont typeface="Arial" panose="020B0604020202020204" pitchFamily="34" charset="0"/>
              <a:buChar char="•"/>
            </a:pPr>
            <a:r>
              <a:rPr lang="en-US" sz="1400" b="1" i="0" kern="1200" dirty="0">
                <a:solidFill>
                  <a:schemeClr val="tx1"/>
                </a:solidFill>
                <a:effectLst/>
                <a:latin typeface="Arial" panose="020B0604020202020204" pitchFamily="34" charset="0"/>
                <a:cs typeface="Arial" panose="020B0604020202020204" pitchFamily="34" charset="0"/>
              </a:rPr>
              <a:t>Ask: </a:t>
            </a:r>
            <a:r>
              <a:rPr lang="en-US" sz="1400" b="1" i="1" kern="1200" dirty="0">
                <a:solidFill>
                  <a:schemeClr val="tx1"/>
                </a:solidFill>
                <a:effectLst/>
                <a:latin typeface="Arial" panose="020B0604020202020204" pitchFamily="34" charset="0"/>
                <a:cs typeface="Arial" panose="020B0604020202020204" pitchFamily="34" charset="0"/>
              </a:rPr>
              <a:t>What’s an affirmation you could use to follow up on this statement? </a:t>
            </a:r>
            <a:r>
              <a:rPr lang="en-US" sz="1400" b="0" i="0" kern="1200" dirty="0">
                <a:solidFill>
                  <a:schemeClr val="tx1"/>
                </a:solidFill>
                <a:effectLst/>
                <a:latin typeface="Arial" panose="020B0604020202020204" pitchFamily="34" charset="0"/>
                <a:cs typeface="Arial" panose="020B0604020202020204" pitchFamily="34" charset="0"/>
              </a:rPr>
              <a:t>An example might be:</a:t>
            </a:r>
          </a:p>
          <a:p>
            <a:pPr marL="628650" lvl="1" indent="-171450">
              <a:buFont typeface="Arial" panose="020B0604020202020204" pitchFamily="34" charset="0"/>
              <a:buChar char="•"/>
            </a:pPr>
            <a:r>
              <a:rPr lang="en-US" sz="1400" i="0" dirty="0">
                <a:latin typeface="Arial" panose="020B0604020202020204" pitchFamily="34" charset="0"/>
                <a:cs typeface="Arial" panose="020B0604020202020204" pitchFamily="34" charset="0"/>
              </a:rPr>
              <a:t>That’s a good connection you’re making between sleep and daytime performance. </a:t>
            </a:r>
          </a:p>
          <a:p>
            <a:pPr marL="171450" lvl="0" indent="-171450">
              <a:buFont typeface="Arial" panose="020B0604020202020204" pitchFamily="34" charset="0"/>
              <a:buChar char="•"/>
            </a:pPr>
            <a:r>
              <a:rPr lang="en-US" sz="1400" b="1" i="0" kern="1200" dirty="0">
                <a:solidFill>
                  <a:schemeClr val="tx1"/>
                </a:solidFill>
                <a:effectLst/>
                <a:latin typeface="Arial" panose="020B0604020202020204" pitchFamily="34" charset="0"/>
                <a:cs typeface="Arial" panose="020B0604020202020204" pitchFamily="34" charset="0"/>
              </a:rPr>
              <a:t>Ask: </a:t>
            </a:r>
            <a:r>
              <a:rPr lang="en-US" sz="1400" b="1" i="1" kern="1200" dirty="0">
                <a:solidFill>
                  <a:schemeClr val="tx1"/>
                </a:solidFill>
                <a:effectLst/>
                <a:latin typeface="Arial" panose="020B0604020202020204" pitchFamily="34" charset="0"/>
                <a:cs typeface="Arial" panose="020B0604020202020204" pitchFamily="34" charset="0"/>
              </a:rPr>
              <a:t>What’s a reflection you could use to follow up on this statement? </a:t>
            </a:r>
            <a:r>
              <a:rPr lang="en-US" sz="1400" b="0" i="0" kern="1200" dirty="0">
                <a:solidFill>
                  <a:schemeClr val="tx1"/>
                </a:solidFill>
                <a:effectLst/>
                <a:latin typeface="Arial" panose="020B0604020202020204" pitchFamily="34" charset="0"/>
                <a:cs typeface="Arial" panose="020B0604020202020204" pitchFamily="34" charset="0"/>
              </a:rPr>
              <a:t>An example might be:</a:t>
            </a:r>
          </a:p>
          <a:p>
            <a:pPr marL="628650" lvl="1" indent="-171450">
              <a:buFont typeface="Arial" panose="020B0604020202020204" pitchFamily="34" charset="0"/>
              <a:buChar char="•"/>
            </a:pPr>
            <a:r>
              <a:rPr lang="en-US" sz="1400" b="0" i="0" kern="1200" dirty="0">
                <a:solidFill>
                  <a:schemeClr val="tx1"/>
                </a:solidFill>
                <a:effectLst/>
                <a:latin typeface="Arial" panose="020B0604020202020204" pitchFamily="34" charset="0"/>
                <a:cs typeface="Arial" panose="020B0604020202020204" pitchFamily="34" charset="0"/>
              </a:rPr>
              <a:t>So when you’re getting good sleep, it makes the day go better.</a:t>
            </a:r>
          </a:p>
          <a:p>
            <a:pPr marL="171450" indent="-171450">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638533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spect="1" noChangeArrowheads="1" noTextEdit="1"/>
          </p:cNvSpPr>
          <p:nvPr>
            <p:ph type="sldImg"/>
          </p:nvPr>
        </p:nvSpPr>
        <p:spPr bwMode="auto">
          <a:xfrm>
            <a:off x="381000" y="685800"/>
            <a:ext cx="6096000" cy="3429000"/>
          </a:xfrm>
          <a:prstGeom prst="rect">
            <a:avLst/>
          </a:prstGeom>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Lst>
        </p:spPr>
      </p:sp>
      <p:sp>
        <p:nvSpPr>
          <p:cNvPr id="151555" name="Rectangle 3"/>
          <p:cNvSpPr>
            <a:spLocks noGrp="1" noChangeArrowheads="1"/>
          </p:cNvSpPr>
          <p:nvPr>
            <p:ph type="body" idx="1"/>
          </p:nvPr>
        </p:nvSpPr>
        <p:spPr bwMode="auto">
          <a:xfrm>
            <a:off x="685800" y="4343992"/>
            <a:ext cx="5486400" cy="4113616"/>
          </a:xfrm>
          <a:prstGeom prst="rect">
            <a:avLst/>
          </a:prstGeom>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Here’s an example of Change Talk.</a:t>
            </a:r>
          </a:p>
          <a:p>
            <a:pPr marL="171450" indent="-171450">
              <a:buFont typeface="Arial" panose="020B0604020202020204" pitchFamily="34" charset="0"/>
              <a:buChar char="•"/>
            </a:pPr>
            <a:r>
              <a:rPr lang="en-US" sz="1400" b="1" kern="1200" dirty="0">
                <a:solidFill>
                  <a:schemeClr val="tx1"/>
                </a:solidFill>
                <a:effectLst/>
                <a:latin typeface="Arial" panose="020B0604020202020204" pitchFamily="34" charset="0"/>
                <a:cs typeface="Arial" panose="020B0604020202020204" pitchFamily="34" charset="0"/>
              </a:rPr>
              <a:t>Read the statement.</a:t>
            </a:r>
          </a:p>
          <a:p>
            <a:pPr marL="171450" indent="-171450">
              <a:buFont typeface="Arial" panose="020B0604020202020204" pitchFamily="34" charset="0"/>
              <a:buChar char="•"/>
            </a:pPr>
            <a:r>
              <a:rPr lang="en-US" sz="1400" b="1" i="0" kern="1200" dirty="0">
                <a:solidFill>
                  <a:schemeClr val="tx1"/>
                </a:solidFill>
                <a:effectLst/>
                <a:latin typeface="Arial" panose="020B0604020202020204" pitchFamily="34" charset="0"/>
                <a:cs typeface="Arial" panose="020B0604020202020204" pitchFamily="34" charset="0"/>
              </a:rPr>
              <a:t>Ask: </a:t>
            </a:r>
            <a:r>
              <a:rPr lang="en-US" sz="1400" b="1" i="1" kern="1200" dirty="0">
                <a:solidFill>
                  <a:schemeClr val="tx1"/>
                </a:solidFill>
                <a:effectLst/>
                <a:latin typeface="Arial" panose="020B0604020202020204" pitchFamily="34" charset="0"/>
                <a:cs typeface="Arial" panose="020B0604020202020204" pitchFamily="34" charset="0"/>
              </a:rPr>
              <a:t>What’s an open question you could use to follow up on this statement? </a:t>
            </a:r>
            <a:r>
              <a:rPr lang="en-US" sz="1400" b="0" i="0" kern="1200" dirty="0">
                <a:solidFill>
                  <a:schemeClr val="tx1"/>
                </a:solidFill>
                <a:effectLst/>
                <a:latin typeface="Arial" panose="020B0604020202020204" pitchFamily="34" charset="0"/>
                <a:cs typeface="Arial" panose="020B0604020202020204" pitchFamily="34" charset="0"/>
              </a:rPr>
              <a:t>An example might be:</a:t>
            </a:r>
          </a:p>
          <a:p>
            <a:pPr marL="628650" lvl="1" indent="-171450">
              <a:buFont typeface="Arial" panose="020B0604020202020204" pitchFamily="34" charset="0"/>
              <a:buChar char="•"/>
            </a:pPr>
            <a:r>
              <a:rPr lang="en-US" sz="1400" i="0" dirty="0">
                <a:latin typeface="Arial" panose="020B0604020202020204" pitchFamily="34" charset="0"/>
                <a:cs typeface="Arial" panose="020B0604020202020204" pitchFamily="34" charset="0"/>
              </a:rPr>
              <a:t>What are some things that worked in the past to keep the weight down? </a:t>
            </a:r>
          </a:p>
          <a:p>
            <a:pPr marL="171450" lvl="0" indent="-171450">
              <a:buFont typeface="Arial" panose="020B0604020202020204" pitchFamily="34" charset="0"/>
              <a:buChar char="•"/>
            </a:pPr>
            <a:r>
              <a:rPr lang="en-US" sz="1400" b="1" i="0" kern="1200" dirty="0">
                <a:solidFill>
                  <a:schemeClr val="tx1"/>
                </a:solidFill>
                <a:effectLst/>
                <a:latin typeface="Arial" panose="020B0604020202020204" pitchFamily="34" charset="0"/>
                <a:cs typeface="Arial" panose="020B0604020202020204" pitchFamily="34" charset="0"/>
              </a:rPr>
              <a:t>Ask: </a:t>
            </a:r>
            <a:r>
              <a:rPr lang="en-US" sz="1400" b="1" i="1" kern="1200" dirty="0">
                <a:solidFill>
                  <a:schemeClr val="tx1"/>
                </a:solidFill>
                <a:effectLst/>
                <a:latin typeface="Arial" panose="020B0604020202020204" pitchFamily="34" charset="0"/>
                <a:cs typeface="Arial" panose="020B0604020202020204" pitchFamily="34" charset="0"/>
              </a:rPr>
              <a:t>What’s an affirmation you could use to follow up on this statement? </a:t>
            </a:r>
            <a:r>
              <a:rPr lang="en-US" sz="1400" b="0" i="0" kern="1200" dirty="0">
                <a:solidFill>
                  <a:schemeClr val="tx1"/>
                </a:solidFill>
                <a:effectLst/>
                <a:latin typeface="Arial" panose="020B0604020202020204" pitchFamily="34" charset="0"/>
                <a:cs typeface="Arial" panose="020B0604020202020204" pitchFamily="34" charset="0"/>
              </a:rPr>
              <a:t>An example might be:</a:t>
            </a:r>
          </a:p>
          <a:p>
            <a:pPr marL="628650" lvl="1" indent="-171450">
              <a:buFont typeface="Arial" panose="020B0604020202020204" pitchFamily="34" charset="0"/>
              <a:buChar char="•"/>
            </a:pPr>
            <a:r>
              <a:rPr lang="en-US" sz="1400" i="0" dirty="0">
                <a:latin typeface="Arial" panose="020B0604020202020204" pitchFamily="34" charset="0"/>
                <a:cs typeface="Arial" panose="020B0604020202020204" pitchFamily="34" charset="0"/>
              </a:rPr>
              <a:t>That’s a smart connection you’re making between weight and your run. </a:t>
            </a:r>
          </a:p>
          <a:p>
            <a:pPr marL="171450" lvl="0" indent="-171450">
              <a:buFont typeface="Arial" panose="020B0604020202020204" pitchFamily="34" charset="0"/>
              <a:buChar char="•"/>
            </a:pPr>
            <a:r>
              <a:rPr lang="en-US" sz="1400" b="1" i="0" kern="1200" dirty="0">
                <a:solidFill>
                  <a:schemeClr val="tx1"/>
                </a:solidFill>
                <a:effectLst/>
                <a:latin typeface="Arial" panose="020B0604020202020204" pitchFamily="34" charset="0"/>
                <a:cs typeface="Arial" panose="020B0604020202020204" pitchFamily="34" charset="0"/>
              </a:rPr>
              <a:t>Ask: </a:t>
            </a:r>
            <a:r>
              <a:rPr lang="en-US" sz="1400" b="1" i="1" kern="1200" dirty="0">
                <a:solidFill>
                  <a:schemeClr val="tx1"/>
                </a:solidFill>
                <a:effectLst/>
                <a:latin typeface="Arial" panose="020B0604020202020204" pitchFamily="34" charset="0"/>
                <a:cs typeface="Arial" panose="020B0604020202020204" pitchFamily="34" charset="0"/>
              </a:rPr>
              <a:t>What’s a reflection you could use to follow up on this statement? </a:t>
            </a:r>
            <a:r>
              <a:rPr lang="en-US" sz="1400" b="0" i="0" kern="1200" dirty="0">
                <a:solidFill>
                  <a:schemeClr val="tx1"/>
                </a:solidFill>
                <a:effectLst/>
                <a:latin typeface="Arial" panose="020B0604020202020204" pitchFamily="34" charset="0"/>
                <a:cs typeface="Arial" panose="020B0604020202020204" pitchFamily="34" charset="0"/>
              </a:rPr>
              <a:t>An example might be:</a:t>
            </a:r>
          </a:p>
          <a:p>
            <a:pPr marL="628650" lvl="1" indent="-171450">
              <a:buFont typeface="Arial" panose="020B0604020202020204" pitchFamily="34" charset="0"/>
              <a:buChar char="•"/>
            </a:pPr>
            <a:r>
              <a:rPr lang="en-US" sz="1400" b="0" i="0" kern="1200" dirty="0">
                <a:solidFill>
                  <a:schemeClr val="tx1"/>
                </a:solidFill>
                <a:effectLst/>
                <a:latin typeface="Arial" panose="020B0604020202020204" pitchFamily="34" charset="0"/>
                <a:cs typeface="Arial" panose="020B0604020202020204" pitchFamily="34" charset="0"/>
              </a:rPr>
              <a:t>So you’ve noticed that the extra weight makes things a lot more difficult.</a:t>
            </a:r>
          </a:p>
          <a:p>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9968870"/>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BF5B626-FD0F-AC4A-8A0A-8603F96A147F}" type="datetimeFigureOut">
              <a:rPr lang="en-US" smtClean="0"/>
              <a:t>7/15/24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32947BA-CC7F-914C-BF06-02C60B6E182B}" type="slidenum">
              <a:rPr lang="en-US" smtClean="0"/>
              <a:t>‹#›</a:t>
            </a:fld>
            <a:endParaRPr lang="en-US"/>
          </a:p>
        </p:txBody>
      </p:sp>
    </p:spTree>
    <p:extLst>
      <p:ext uri="{BB962C8B-B14F-4D97-AF65-F5344CB8AC3E}">
        <p14:creationId xmlns:p14="http://schemas.microsoft.com/office/powerpoint/2010/main" val="2674653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BF5B626-FD0F-AC4A-8A0A-8603F96A147F}" type="datetimeFigureOut">
              <a:rPr lang="en-US" smtClean="0"/>
              <a:t>7/15/24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2947BA-CC7F-914C-BF06-02C60B6E182B}" type="slidenum">
              <a:rPr lang="en-US" smtClean="0"/>
              <a:t>‹#›</a:t>
            </a:fld>
            <a:endParaRPr lang="en-US"/>
          </a:p>
        </p:txBody>
      </p:sp>
    </p:spTree>
    <p:extLst>
      <p:ext uri="{BB962C8B-B14F-4D97-AF65-F5344CB8AC3E}">
        <p14:creationId xmlns:p14="http://schemas.microsoft.com/office/powerpoint/2010/main" val="3759541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F5B626-FD0F-AC4A-8A0A-8603F96A147F}" type="datetimeFigureOut">
              <a:rPr lang="en-US" smtClean="0"/>
              <a:t>7/15/24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2947BA-CC7F-914C-BF06-02C60B6E182B}" type="slidenum">
              <a:rPr lang="en-US" smtClean="0"/>
              <a:t>‹#›</a:t>
            </a:fld>
            <a:endParaRPr lang="en-US"/>
          </a:p>
        </p:txBody>
      </p:sp>
    </p:spTree>
    <p:extLst>
      <p:ext uri="{BB962C8B-B14F-4D97-AF65-F5344CB8AC3E}">
        <p14:creationId xmlns:p14="http://schemas.microsoft.com/office/powerpoint/2010/main" val="940915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F5B626-FD0F-AC4A-8A0A-8603F96A147F}" type="datetimeFigureOut">
              <a:rPr lang="en-US" smtClean="0"/>
              <a:t>7/15/24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2947BA-CC7F-914C-BF06-02C60B6E182B}" type="slidenum">
              <a:rPr lang="en-US" smtClean="0"/>
              <a:t>‹#›</a:t>
            </a:fld>
            <a:endParaRPr lang="en-US"/>
          </a:p>
        </p:txBody>
      </p:sp>
    </p:spTree>
    <p:extLst>
      <p:ext uri="{BB962C8B-B14F-4D97-AF65-F5344CB8AC3E}">
        <p14:creationId xmlns:p14="http://schemas.microsoft.com/office/powerpoint/2010/main" val="3647138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3BF5B626-FD0F-AC4A-8A0A-8603F96A147F}" type="datetimeFigureOut">
              <a:rPr lang="en-US" smtClean="0"/>
              <a:t>7/15/24</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32947BA-CC7F-914C-BF06-02C60B6E182B}" type="slidenum">
              <a:rPr lang="en-US" smtClean="0"/>
              <a:t>‹#›</a:t>
            </a:fld>
            <a:endParaRPr lang="en-US"/>
          </a:p>
        </p:txBody>
      </p:sp>
    </p:spTree>
    <p:extLst>
      <p:ext uri="{BB962C8B-B14F-4D97-AF65-F5344CB8AC3E}">
        <p14:creationId xmlns:p14="http://schemas.microsoft.com/office/powerpoint/2010/main" val="1545928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F5B626-FD0F-AC4A-8A0A-8603F96A147F}" type="datetimeFigureOut">
              <a:rPr lang="en-US" smtClean="0"/>
              <a:t>7/15/24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2947BA-CC7F-914C-BF06-02C60B6E182B}" type="slidenum">
              <a:rPr lang="en-US" smtClean="0"/>
              <a:t>‹#›</a:t>
            </a:fld>
            <a:endParaRPr lang="en-US"/>
          </a:p>
        </p:txBody>
      </p:sp>
    </p:spTree>
    <p:extLst>
      <p:ext uri="{BB962C8B-B14F-4D97-AF65-F5344CB8AC3E}">
        <p14:creationId xmlns:p14="http://schemas.microsoft.com/office/powerpoint/2010/main" val="2826973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BF5B626-FD0F-AC4A-8A0A-8603F96A147F}" type="datetimeFigureOut">
              <a:rPr lang="en-US" smtClean="0"/>
              <a:t>7/15/24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2947BA-CC7F-914C-BF06-02C60B6E182B}"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104810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BF5B626-FD0F-AC4A-8A0A-8603F96A147F}" type="datetimeFigureOut">
              <a:rPr lang="en-US" smtClean="0"/>
              <a:t>7/15/24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2947BA-CC7F-914C-BF06-02C60B6E182B}" type="slidenum">
              <a:rPr lang="en-US" smtClean="0"/>
              <a:t>‹#›</a:t>
            </a:fld>
            <a:endParaRPr lang="en-US"/>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032914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F5B626-FD0F-AC4A-8A0A-8603F96A147F}" type="datetimeFigureOut">
              <a:rPr lang="en-US" smtClean="0"/>
              <a:t>7/15/24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2947BA-CC7F-914C-BF06-02C60B6E182B}" type="slidenum">
              <a:rPr lang="en-US" smtClean="0"/>
              <a:t>‹#›</a:t>
            </a:fld>
            <a:endParaRPr lang="en-US"/>
          </a:p>
        </p:txBody>
      </p:sp>
    </p:spTree>
    <p:extLst>
      <p:ext uri="{BB962C8B-B14F-4D97-AF65-F5344CB8AC3E}">
        <p14:creationId xmlns:p14="http://schemas.microsoft.com/office/powerpoint/2010/main" val="417908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BF5B626-FD0F-AC4A-8A0A-8603F96A147F}" type="datetimeFigureOut">
              <a:rPr lang="en-US" smtClean="0"/>
              <a:t>7/15/24</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432947BA-CC7F-914C-BF06-02C60B6E182B}" type="slidenum">
              <a:rPr lang="en-US" smtClean="0"/>
              <a:t>‹#›</a:t>
            </a:fld>
            <a:endParaRPr lang="en-US"/>
          </a:p>
        </p:txBody>
      </p:sp>
    </p:spTree>
    <p:extLst>
      <p:ext uri="{BB962C8B-B14F-4D97-AF65-F5344CB8AC3E}">
        <p14:creationId xmlns:p14="http://schemas.microsoft.com/office/powerpoint/2010/main" val="2964357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p:cNvSpPr>
          <p:nvPr>
            <p:ph type="pic" idx="1"/>
          </p:nvPr>
        </p:nvSpPr>
        <p:spPr>
          <a:xfrm>
            <a:off x="0" y="0"/>
            <a:ext cx="8303740"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BF5B626-FD0F-AC4A-8A0A-8603F96A147F}" type="datetimeFigureOut">
              <a:rPr lang="en-US" smtClean="0"/>
              <a:t>7/15/24</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432947BA-CC7F-914C-BF06-02C60B6E182B}" type="slidenum">
              <a:rPr lang="en-US" smtClean="0"/>
              <a:t>‹#›</a:t>
            </a:fld>
            <a:endParaRPr lang="en-US"/>
          </a:p>
        </p:txBody>
      </p:sp>
    </p:spTree>
    <p:extLst>
      <p:ext uri="{BB962C8B-B14F-4D97-AF65-F5344CB8AC3E}">
        <p14:creationId xmlns:p14="http://schemas.microsoft.com/office/powerpoint/2010/main" val="3712036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3BF5B626-FD0F-AC4A-8A0A-8603F96A147F}" type="datetimeFigureOut">
              <a:rPr lang="en-US" smtClean="0"/>
              <a:t>7/15/24</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32947BA-CC7F-914C-BF06-02C60B6E182B}" type="slidenum">
              <a:rPr lang="en-US" smtClean="0"/>
              <a:t>‹#›</a:t>
            </a:fld>
            <a:endParaRPr lang="en-US"/>
          </a:p>
        </p:txBody>
      </p:sp>
    </p:spTree>
    <p:extLst>
      <p:ext uri="{BB962C8B-B14F-4D97-AF65-F5344CB8AC3E}">
        <p14:creationId xmlns:p14="http://schemas.microsoft.com/office/powerpoint/2010/main" val="1919441156"/>
      </p:ext>
    </p:extLst>
  </p:cSld>
  <p:clrMap bg1="lt1" tx1="dk1" bg2="lt2" tx2="dk2" accent1="accent1" accent2="accent2" accent3="accent3" accent4="accent4" accent5="accent5" accent6="accent6" hlink="hlink" folHlink="folHlink"/>
  <p:sldLayoutIdLst>
    <p:sldLayoutId id="2147484027" r:id="rId1"/>
    <p:sldLayoutId id="2147484028" r:id="rId2"/>
    <p:sldLayoutId id="2147484029" r:id="rId3"/>
    <p:sldLayoutId id="2147484030" r:id="rId4"/>
    <p:sldLayoutId id="2147484031" r:id="rId5"/>
    <p:sldLayoutId id="2147484032" r:id="rId6"/>
    <p:sldLayoutId id="2147484033" r:id="rId7"/>
    <p:sldLayoutId id="2147484034" r:id="rId8"/>
    <p:sldLayoutId id="2147484035" r:id="rId9"/>
    <p:sldLayoutId id="2147484036" r:id="rId10"/>
    <p:sldLayoutId id="2147484037"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microsoft.com/office/2007/relationships/hdphoto" Target="../media/hdphoto3.wdp"/><Relationship Id="rId5" Type="http://schemas.openxmlformats.org/officeDocument/2006/relationships/image" Target="../media/image5.png"/><Relationship Id="rId4" Type="http://schemas.microsoft.com/office/2007/relationships/hdphoto" Target="../media/hdphoto2.wdp"/></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youtu.be/k9HBZqJ_ASs"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microsoft.com/office/2007/relationships/hdphoto" Target="../media/hdphoto2.wdp"/></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youtu.be/kqgxukXJa0o"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2.png"/><Relationship Id="rId4" Type="http://schemas.microsoft.com/office/2007/relationships/hdphoto" Target="../media/hdphoto3.wdp"/></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image" Target="../media/image2.png"/><Relationship Id="rId4" Type="http://schemas.microsoft.com/office/2007/relationships/hdphoto" Target="../media/hdphoto3.wdp"/></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microsoft.com/office/2007/relationships/hdphoto" Target="../media/hdphoto2.wdp"/><Relationship Id="rId5" Type="http://schemas.openxmlformats.org/officeDocument/2006/relationships/image" Target="../media/image4.png"/><Relationship Id="rId4" Type="http://schemas.microsoft.com/office/2007/relationships/hdphoto" Target="../media/hdphoto3.wdp"/></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microsoft.com/office/2007/relationships/hdphoto" Target="../media/hdphoto2.wdp"/><Relationship Id="rId5" Type="http://schemas.openxmlformats.org/officeDocument/2006/relationships/image" Target="../media/image4.png"/><Relationship Id="rId4" Type="http://schemas.microsoft.com/office/2007/relationships/hdphoto" Target="../media/hdphoto3.wdp"/></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9">
            <a:extLst>
              <a:ext uri="{FF2B5EF4-FFF2-40B4-BE49-F238E27FC236}">
                <a16:creationId xmlns:a16="http://schemas.microsoft.com/office/drawing/2014/main" id="{E8035907-EB9C-4E11-8A9B-D25B0AD8D7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2" name="Title 1">
            <a:extLst>
              <a:ext uri="{FF2B5EF4-FFF2-40B4-BE49-F238E27FC236}">
                <a16:creationId xmlns:a16="http://schemas.microsoft.com/office/drawing/2014/main" id="{FF6B5813-D74F-BA47-B55B-D462494C526A}"/>
              </a:ext>
            </a:extLst>
          </p:cNvPr>
          <p:cNvSpPr>
            <a:spLocks noGrp="1"/>
          </p:cNvSpPr>
          <p:nvPr>
            <p:ph type="ctrTitle"/>
          </p:nvPr>
        </p:nvSpPr>
        <p:spPr>
          <a:xfrm>
            <a:off x="643467" y="643467"/>
            <a:ext cx="6516241" cy="5571066"/>
          </a:xfrm>
        </p:spPr>
        <p:txBody>
          <a:bodyPr>
            <a:normAutofit/>
          </a:bodyPr>
          <a:lstStyle/>
          <a:p>
            <a:pPr algn="r"/>
            <a:r>
              <a:rPr lang="en-US" sz="8800" dirty="0"/>
              <a:t>Evoking and strengthening commitment</a:t>
            </a:r>
          </a:p>
        </p:txBody>
      </p:sp>
      <p:sp>
        <p:nvSpPr>
          <p:cNvPr id="8" name="Rectangle 11">
            <a:extLst>
              <a:ext uri="{FF2B5EF4-FFF2-40B4-BE49-F238E27FC236}">
                <a16:creationId xmlns:a16="http://schemas.microsoft.com/office/drawing/2014/main" id="{D9C69FA7-0958-4ED9-A0DF-E87A0C137B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702709" y="3388657"/>
            <a:ext cx="3657600" cy="80683"/>
          </a:xfrm>
          <a:prstGeom prst="rect">
            <a:avLst/>
          </a:prstGeom>
          <a:blipFill dpi="0" rotWithShape="1">
            <a:blip r:embed="rId3">
              <a:alphaModFix amt="85000"/>
              <a:lum bright="70000" contrast="-70000"/>
              <a:extLst>
                <a:ext uri="{BEBA8EAE-BF5A-486C-A8C5-ECC9F3942E4B}">
                  <a14:imgProps xmlns:a14="http://schemas.microsoft.com/office/drawing/2010/main">
                    <a14:imgLayer r:embed="rId4">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grpSp>
        <p:nvGrpSpPr>
          <p:cNvPr id="9" name="Group 13">
            <a:extLst>
              <a:ext uri="{FF2B5EF4-FFF2-40B4-BE49-F238E27FC236}">
                <a16:creationId xmlns:a16="http://schemas.microsoft.com/office/drawing/2014/main" id="{FDB0A998-A5C6-45CB-ACF3-1CF6399202A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33595" y="1903304"/>
            <a:ext cx="3051394" cy="3051388"/>
            <a:chOff x="7933595" y="1903304"/>
            <a:chExt cx="3051394" cy="3051388"/>
          </a:xfrm>
        </p:grpSpPr>
        <p:sp>
          <p:nvSpPr>
            <p:cNvPr id="11" name="Oval 14">
              <a:extLst>
                <a:ext uri="{FF2B5EF4-FFF2-40B4-BE49-F238E27FC236}">
                  <a16:creationId xmlns:a16="http://schemas.microsoft.com/office/drawing/2014/main" id="{4AB5B6FA-7B4F-437A-9C78-144C7DCD1E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33595" y="1903304"/>
              <a:ext cx="3051394" cy="3051388"/>
            </a:xfrm>
            <a:prstGeom prst="ellipse">
              <a:avLst/>
            </a:prstGeom>
            <a:blipFill dpi="0" rotWithShape="1">
              <a:blip r:embed="rId5">
                <a:duotone>
                  <a:schemeClr val="accent1">
                    <a:shade val="45000"/>
                    <a:satMod val="135000"/>
                  </a:schemeClr>
                  <a:prstClr val="white"/>
                </a:duotone>
                <a:extLst>
                  <a:ext uri="{BEBA8EAE-BF5A-486C-A8C5-ECC9F3942E4B}">
                    <a14:imgProps xmlns:a14="http://schemas.microsoft.com/office/drawing/2010/main">
                      <a14:imgLayer r:embed="rId6">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3" name="Oval 15">
              <a:extLst>
                <a:ext uri="{FF2B5EF4-FFF2-40B4-BE49-F238E27FC236}">
                  <a16:creationId xmlns:a16="http://schemas.microsoft.com/office/drawing/2014/main" id="{A4199C21-6AE0-4F6F-AA96-6FFF97BB95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95024" y="2064730"/>
              <a:ext cx="2728540" cy="2728536"/>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5" name="Subtitle 4">
            <a:extLst>
              <a:ext uri="{FF2B5EF4-FFF2-40B4-BE49-F238E27FC236}">
                <a16:creationId xmlns:a16="http://schemas.microsoft.com/office/drawing/2014/main" id="{953A29E2-82EE-D543-A340-F1D118214F8C}"/>
              </a:ext>
            </a:extLst>
          </p:cNvPr>
          <p:cNvSpPr>
            <a:spLocks noGrp="1"/>
          </p:cNvSpPr>
          <p:nvPr>
            <p:ph type="subTitle" idx="1"/>
          </p:nvPr>
        </p:nvSpPr>
        <p:spPr>
          <a:xfrm>
            <a:off x="8095025" y="2064730"/>
            <a:ext cx="2728540" cy="2728536"/>
          </a:xfrm>
        </p:spPr>
        <p:txBody>
          <a:bodyPr anchor="ctr">
            <a:normAutofit/>
          </a:bodyPr>
          <a:lstStyle/>
          <a:p>
            <a:pPr algn="ctr"/>
            <a:r>
              <a:rPr lang="en-US" sz="2400" dirty="0">
                <a:solidFill>
                  <a:srgbClr val="FFFFFF"/>
                </a:solidFill>
              </a:rPr>
              <a:t>Module 5</a:t>
            </a:r>
          </a:p>
        </p:txBody>
      </p:sp>
    </p:spTree>
    <p:extLst>
      <p:ext uri="{BB962C8B-B14F-4D97-AF65-F5344CB8AC3E}">
        <p14:creationId xmlns:p14="http://schemas.microsoft.com/office/powerpoint/2010/main" val="1403707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1378" name="AutoShape 2"/>
          <p:cNvSpPr>
            <a:spLocks noChangeArrowheads="1"/>
          </p:cNvSpPr>
          <p:nvPr/>
        </p:nvSpPr>
        <p:spPr bwMode="auto">
          <a:xfrm>
            <a:off x="1505119" y="609600"/>
            <a:ext cx="9168276" cy="4953000"/>
          </a:xfrm>
          <a:prstGeom prst="wedgeRoundRectCallout">
            <a:avLst>
              <a:gd name="adj1" fmla="val -37315"/>
              <a:gd name="adj2" fmla="val 69069"/>
              <a:gd name="adj3" fmla="val 16667"/>
            </a:avLst>
          </a:prstGeom>
          <a:noFill/>
          <a:ln w="254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anchor="ctr"/>
          <a:lstStyle/>
          <a:p>
            <a:pPr algn="ctr"/>
            <a:r>
              <a:rPr lang="en-US" sz="4800" dirty="0">
                <a:latin typeface="Rockwell" panose="02060603020205020403" pitchFamily="18" charset="77"/>
                <a:ea typeface="Calibri" charset="0"/>
                <a:cs typeface="Calibri" charset="0"/>
              </a:rPr>
              <a:t>I guess I could write down the steps. That might help me remember. </a:t>
            </a:r>
          </a:p>
        </p:txBody>
      </p:sp>
    </p:spTree>
    <p:extLst>
      <p:ext uri="{BB962C8B-B14F-4D97-AF65-F5344CB8AC3E}">
        <p14:creationId xmlns:p14="http://schemas.microsoft.com/office/powerpoint/2010/main" val="15740935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1378" name="AutoShape 2"/>
          <p:cNvSpPr>
            <a:spLocks noChangeArrowheads="1"/>
          </p:cNvSpPr>
          <p:nvPr/>
        </p:nvSpPr>
        <p:spPr bwMode="auto">
          <a:xfrm>
            <a:off x="1505119" y="609600"/>
            <a:ext cx="9168276" cy="4953000"/>
          </a:xfrm>
          <a:prstGeom prst="wedgeRoundRectCallout">
            <a:avLst>
              <a:gd name="adj1" fmla="val -37315"/>
              <a:gd name="adj2" fmla="val 69069"/>
              <a:gd name="adj3" fmla="val 16667"/>
            </a:avLst>
          </a:prstGeom>
          <a:noFill/>
          <a:ln w="254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anchor="ctr"/>
          <a:lstStyle/>
          <a:p>
            <a:pPr algn="ctr"/>
            <a:r>
              <a:rPr lang="en-US" sz="4800" dirty="0">
                <a:latin typeface="Rockwell" panose="02060603020205020403" pitchFamily="18" charset="77"/>
                <a:ea typeface="Calibri" charset="0"/>
                <a:cs typeface="Calibri" charset="0"/>
              </a:rPr>
              <a:t>I want to do a better job communicating with my girlfriend. I know it’s hard on her. </a:t>
            </a:r>
          </a:p>
        </p:txBody>
      </p:sp>
    </p:spTree>
    <p:extLst>
      <p:ext uri="{BB962C8B-B14F-4D97-AF65-F5344CB8AC3E}">
        <p14:creationId xmlns:p14="http://schemas.microsoft.com/office/powerpoint/2010/main" val="6586349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FB624-5BEE-4540-902E-468B5F97E7FC}"/>
              </a:ext>
            </a:extLst>
          </p:cNvPr>
          <p:cNvSpPr>
            <a:spLocks noGrp="1"/>
          </p:cNvSpPr>
          <p:nvPr>
            <p:ph type="title"/>
          </p:nvPr>
        </p:nvSpPr>
        <p:spPr>
          <a:xfrm>
            <a:off x="673608" y="1892173"/>
            <a:ext cx="10515600" cy="1536827"/>
          </a:xfrm>
        </p:spPr>
        <p:txBody>
          <a:bodyPr>
            <a:normAutofit fontScale="90000"/>
          </a:bodyPr>
          <a:lstStyle/>
          <a:p>
            <a:pPr algn="ctr"/>
            <a:r>
              <a:rPr lang="en-US" sz="5400" dirty="0"/>
              <a:t>Example:</a:t>
            </a:r>
            <a:br>
              <a:rPr lang="en-US" sz="5400" dirty="0"/>
            </a:br>
            <a:r>
              <a:rPr lang="en-US" sz="5400" dirty="0"/>
              <a:t>recognizing change talk</a:t>
            </a:r>
            <a:br>
              <a:rPr lang="en-US" sz="5400" dirty="0"/>
            </a:br>
            <a:br>
              <a:rPr lang="en-US" sz="5400" dirty="0"/>
            </a:br>
            <a:br>
              <a:rPr lang="en-US" sz="5400" dirty="0"/>
            </a:br>
            <a:endParaRPr lang="en-US" sz="5400" dirty="0"/>
          </a:p>
        </p:txBody>
      </p:sp>
      <p:sp>
        <p:nvSpPr>
          <p:cNvPr id="3" name="Title 1">
            <a:extLst>
              <a:ext uri="{FF2B5EF4-FFF2-40B4-BE49-F238E27FC236}">
                <a16:creationId xmlns:a16="http://schemas.microsoft.com/office/drawing/2014/main" id="{73B267F0-420B-284E-A7A2-8339EDA95DB9}"/>
              </a:ext>
            </a:extLst>
          </p:cNvPr>
          <p:cNvSpPr txBox="1">
            <a:spLocks/>
          </p:cNvSpPr>
          <p:nvPr/>
        </p:nvSpPr>
        <p:spPr>
          <a:xfrm>
            <a:off x="783336" y="2654147"/>
            <a:ext cx="10515600" cy="3273552"/>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5400" kern="1200" cap="all" baseline="0">
                <a:blipFill>
                  <a:blip r:embed="rId3">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pPr marL="685800" indent="-685800">
              <a:buFont typeface="Wingdings" pitchFamily="2" charset="2"/>
              <a:buChar char="q"/>
            </a:pPr>
            <a:r>
              <a:rPr lang="en-US" sz="4400" cap="none" dirty="0">
                <a:solidFill>
                  <a:srgbClr val="00B050"/>
                </a:solidFill>
                <a:latin typeface="Rockwell" panose="02060603020205020403" pitchFamily="18" charset="77"/>
              </a:rPr>
              <a:t>It’s causing blisters in my lip (Reason)</a:t>
            </a:r>
          </a:p>
          <a:p>
            <a:pPr marL="685800" indent="-685800">
              <a:buFont typeface="Wingdings" pitchFamily="2" charset="2"/>
              <a:buChar char="q"/>
            </a:pPr>
            <a:r>
              <a:rPr lang="en-US" sz="4400" cap="none" dirty="0">
                <a:solidFill>
                  <a:srgbClr val="00B050"/>
                </a:solidFill>
                <a:latin typeface="Rockwell" panose="02060603020205020403" pitchFamily="18" charset="77"/>
              </a:rPr>
              <a:t>Also my health as well (Reason)</a:t>
            </a:r>
          </a:p>
          <a:p>
            <a:pPr marL="685800" indent="-685800">
              <a:buFont typeface="Wingdings" pitchFamily="2" charset="2"/>
              <a:buChar char="q"/>
            </a:pPr>
            <a:r>
              <a:rPr lang="en-US" sz="4400" cap="none" dirty="0">
                <a:solidFill>
                  <a:srgbClr val="00B050"/>
                </a:solidFill>
                <a:latin typeface="Rockwell" panose="02060603020205020403" pitchFamily="18" charset="77"/>
              </a:rPr>
              <a:t>I really want to quit (Desire)</a:t>
            </a:r>
          </a:p>
          <a:p>
            <a:pPr marL="685800" indent="-685800">
              <a:buFont typeface="Wingdings" pitchFamily="2" charset="2"/>
              <a:buChar char="q"/>
            </a:pPr>
            <a:r>
              <a:rPr lang="en-US" sz="4400" cap="none" dirty="0">
                <a:solidFill>
                  <a:srgbClr val="00B050"/>
                </a:solidFill>
                <a:latin typeface="Rockwell" panose="02060603020205020403" pitchFamily="18" charset="77"/>
              </a:rPr>
              <a:t>It’s just going to cause problems down the road (Reason)</a:t>
            </a:r>
            <a:endParaRPr lang="en-US" sz="4400" dirty="0">
              <a:solidFill>
                <a:srgbClr val="00B050"/>
              </a:solidFill>
            </a:endParaRPr>
          </a:p>
        </p:txBody>
      </p:sp>
      <p:sp>
        <p:nvSpPr>
          <p:cNvPr id="5" name="TextBox 4">
            <a:extLst>
              <a:ext uri="{FF2B5EF4-FFF2-40B4-BE49-F238E27FC236}">
                <a16:creationId xmlns:a16="http://schemas.microsoft.com/office/drawing/2014/main" id="{5F431368-CD61-4247-2CBE-EDCEEF35FA0E}"/>
              </a:ext>
            </a:extLst>
          </p:cNvPr>
          <p:cNvSpPr txBox="1"/>
          <p:nvPr/>
        </p:nvSpPr>
        <p:spPr>
          <a:xfrm>
            <a:off x="3048000" y="5927699"/>
            <a:ext cx="6096000" cy="369332"/>
          </a:xfrm>
          <a:prstGeom prst="rect">
            <a:avLst/>
          </a:prstGeom>
          <a:noFill/>
        </p:spPr>
        <p:txBody>
          <a:bodyPr wrap="square">
            <a:spAutoFit/>
          </a:bodyPr>
          <a:lstStyle/>
          <a:p>
            <a:pPr algn="ctr"/>
            <a:r>
              <a:rPr lang="en-US" sz="1800" dirty="0">
                <a:effectLst/>
                <a:latin typeface="Aptos" panose="020B0004020202020204" pitchFamily="34" charset="0"/>
                <a:ea typeface="Aptos" panose="020B0004020202020204" pitchFamily="34" charset="0"/>
                <a:cs typeface="Times New Roman" panose="02020603050405020304" pitchFamily="18" charset="0"/>
                <a:hlinkClick r:id="rId4"/>
              </a:rPr>
              <a:t>https://youtu.be/k9HBZqJ_ASs</a:t>
            </a:r>
            <a:r>
              <a:rPr lang="en-US" sz="1800" dirty="0">
                <a:effectLst/>
                <a:latin typeface="Aptos" panose="020B0004020202020204" pitchFamily="34" charset="0"/>
                <a:ea typeface="Aptos" panose="020B0004020202020204" pitchFamily="34" charset="0"/>
                <a:cs typeface="Times New Roman" panose="02020603050405020304" pitchFamily="18" charset="0"/>
              </a:rPr>
              <a:t> </a:t>
            </a:r>
            <a:r>
              <a:rPr lang="en-US" dirty="0">
                <a:effectLst/>
              </a:rPr>
              <a:t> </a:t>
            </a:r>
            <a:endParaRPr lang="en-US" dirty="0"/>
          </a:p>
        </p:txBody>
      </p:sp>
    </p:spTree>
    <p:extLst>
      <p:ext uri="{BB962C8B-B14F-4D97-AF65-F5344CB8AC3E}">
        <p14:creationId xmlns:p14="http://schemas.microsoft.com/office/powerpoint/2010/main" val="34515575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FB624-5BEE-4540-902E-468B5F97E7FC}"/>
              </a:ext>
            </a:extLst>
          </p:cNvPr>
          <p:cNvSpPr>
            <a:spLocks noGrp="1"/>
          </p:cNvSpPr>
          <p:nvPr>
            <p:ph type="title"/>
          </p:nvPr>
        </p:nvSpPr>
        <p:spPr>
          <a:xfrm>
            <a:off x="673608" y="1236193"/>
            <a:ext cx="10515600" cy="1536827"/>
          </a:xfrm>
        </p:spPr>
        <p:txBody>
          <a:bodyPr>
            <a:normAutofit fontScale="90000"/>
          </a:bodyPr>
          <a:lstStyle/>
          <a:p>
            <a:pPr algn="ctr"/>
            <a:r>
              <a:rPr lang="en-US" sz="5400" dirty="0"/>
              <a:t>Example:</a:t>
            </a:r>
            <a:br>
              <a:rPr lang="en-US" sz="5400" dirty="0"/>
            </a:br>
            <a:r>
              <a:rPr lang="en-US" dirty="0"/>
              <a:t>moving from </a:t>
            </a:r>
            <a:r>
              <a:rPr lang="en-US" dirty="0">
                <a:solidFill>
                  <a:srgbClr val="C00000"/>
                </a:solidFill>
              </a:rPr>
              <a:t>sustain talk </a:t>
            </a:r>
            <a:r>
              <a:rPr lang="en-US" dirty="0"/>
              <a:t>to </a:t>
            </a:r>
            <a:r>
              <a:rPr lang="en-US" dirty="0">
                <a:solidFill>
                  <a:srgbClr val="00B050"/>
                </a:solidFill>
              </a:rPr>
              <a:t>change talk</a:t>
            </a:r>
            <a:br>
              <a:rPr lang="en-US" sz="5400" dirty="0"/>
            </a:br>
            <a:br>
              <a:rPr lang="en-US" sz="5400" dirty="0"/>
            </a:br>
            <a:endParaRPr lang="en-US" sz="5400" dirty="0"/>
          </a:p>
        </p:txBody>
      </p:sp>
      <p:sp>
        <p:nvSpPr>
          <p:cNvPr id="3" name="Title 1">
            <a:extLst>
              <a:ext uri="{FF2B5EF4-FFF2-40B4-BE49-F238E27FC236}">
                <a16:creationId xmlns:a16="http://schemas.microsoft.com/office/drawing/2014/main" id="{73B267F0-420B-284E-A7A2-8339EDA95DB9}"/>
              </a:ext>
            </a:extLst>
          </p:cNvPr>
          <p:cNvSpPr txBox="1">
            <a:spLocks/>
          </p:cNvSpPr>
          <p:nvPr/>
        </p:nvSpPr>
        <p:spPr>
          <a:xfrm>
            <a:off x="783336" y="2614388"/>
            <a:ext cx="4504281" cy="3392823"/>
          </a:xfrm>
          <a:prstGeom prst="rect">
            <a:avLst/>
          </a:prstGeom>
        </p:spPr>
        <p:txBody>
          <a:bodyPr vert="horz" lIns="91440" tIns="45720" rIns="91440" bIns="45720" rtlCol="0" anchor="ctr">
            <a:normAutofit fontScale="85000" lnSpcReduction="10000"/>
          </a:bodyPr>
          <a:lstStyle>
            <a:lvl1pPr algn="l" defTabSz="914400" rtl="0" eaLnBrk="1" latinLnBrk="0" hangingPunct="1">
              <a:lnSpc>
                <a:spcPct val="90000"/>
              </a:lnSpc>
              <a:spcBef>
                <a:spcPct val="0"/>
              </a:spcBef>
              <a:buNone/>
              <a:defRPr sz="5400" kern="1200" cap="all" baseline="0">
                <a:blipFill>
                  <a:blip r:embed="rId3">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pPr marL="685800" indent="-685800">
              <a:buFont typeface="Wingdings" pitchFamily="2" charset="2"/>
              <a:buChar char="q"/>
            </a:pPr>
            <a:r>
              <a:rPr lang="en-US" sz="4400" cap="none" dirty="0">
                <a:solidFill>
                  <a:srgbClr val="C00000"/>
                </a:solidFill>
                <a:latin typeface="Rockwell" panose="02060603020205020403" pitchFamily="18" charset="77"/>
              </a:rPr>
              <a:t>When I quit, it hit me hard.</a:t>
            </a:r>
          </a:p>
          <a:p>
            <a:pPr marL="685800" indent="-685800">
              <a:buFont typeface="Wingdings" pitchFamily="2" charset="2"/>
              <a:buChar char="q"/>
            </a:pPr>
            <a:r>
              <a:rPr lang="en-US" sz="4400" cap="none" dirty="0">
                <a:solidFill>
                  <a:srgbClr val="C00000"/>
                </a:solidFill>
                <a:latin typeface="Rockwell" panose="02060603020205020403" pitchFamily="18" charset="77"/>
              </a:rPr>
              <a:t>I don’t want to fall into a depressed state.</a:t>
            </a:r>
          </a:p>
          <a:p>
            <a:pPr marL="685800" indent="-685800">
              <a:buFont typeface="Wingdings" pitchFamily="2" charset="2"/>
              <a:buChar char="q"/>
            </a:pPr>
            <a:r>
              <a:rPr lang="en-US" sz="4400" cap="none" dirty="0">
                <a:solidFill>
                  <a:srgbClr val="C00000"/>
                </a:solidFill>
                <a:latin typeface="Rockwell" panose="02060603020205020403" pitchFamily="18" charset="77"/>
              </a:rPr>
              <a:t>All my friends smoke</a:t>
            </a:r>
            <a:endParaRPr lang="en-US" sz="4400" dirty="0">
              <a:solidFill>
                <a:srgbClr val="C00000"/>
              </a:solidFill>
            </a:endParaRPr>
          </a:p>
        </p:txBody>
      </p:sp>
      <p:sp>
        <p:nvSpPr>
          <p:cNvPr id="4" name="Title 1">
            <a:extLst>
              <a:ext uri="{FF2B5EF4-FFF2-40B4-BE49-F238E27FC236}">
                <a16:creationId xmlns:a16="http://schemas.microsoft.com/office/drawing/2014/main" id="{6E07C8DF-4819-ED48-8790-4B269F3C5F0D}"/>
              </a:ext>
            </a:extLst>
          </p:cNvPr>
          <p:cNvSpPr txBox="1">
            <a:spLocks/>
          </p:cNvSpPr>
          <p:nvPr/>
        </p:nvSpPr>
        <p:spPr>
          <a:xfrm>
            <a:off x="6858001" y="2650963"/>
            <a:ext cx="3968496" cy="3356247"/>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5400" kern="1200" cap="all" baseline="0">
                <a:blipFill>
                  <a:blip r:embed="rId3">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pPr marL="685800" indent="-685800">
              <a:lnSpc>
                <a:spcPct val="100000"/>
              </a:lnSpc>
              <a:buFont typeface="Wingdings" pitchFamily="2" charset="2"/>
              <a:buChar char="q"/>
            </a:pPr>
            <a:r>
              <a:rPr lang="en-US" sz="4400" cap="none" dirty="0">
                <a:solidFill>
                  <a:srgbClr val="00B050"/>
                </a:solidFill>
                <a:latin typeface="Rockwell" panose="02060603020205020403" pitchFamily="18" charset="77"/>
              </a:rPr>
              <a:t>Not smoking is a success.</a:t>
            </a:r>
          </a:p>
          <a:p>
            <a:pPr marL="685800" indent="-685800">
              <a:lnSpc>
                <a:spcPct val="100000"/>
              </a:lnSpc>
              <a:buFont typeface="Wingdings" pitchFamily="2" charset="2"/>
              <a:buChar char="q"/>
            </a:pPr>
            <a:r>
              <a:rPr lang="en-US" sz="4400" cap="none" dirty="0">
                <a:solidFill>
                  <a:srgbClr val="00B050"/>
                </a:solidFill>
                <a:latin typeface="Rockwell" panose="02060603020205020403" pitchFamily="18" charset="77"/>
              </a:rPr>
              <a:t>It’s a good feeling.</a:t>
            </a:r>
          </a:p>
          <a:p>
            <a:pPr marL="685800" indent="-685800">
              <a:lnSpc>
                <a:spcPct val="100000"/>
              </a:lnSpc>
              <a:buFont typeface="Wingdings" pitchFamily="2" charset="2"/>
              <a:buChar char="q"/>
            </a:pPr>
            <a:r>
              <a:rPr lang="en-US" sz="4400" cap="none" dirty="0">
                <a:solidFill>
                  <a:srgbClr val="00B050"/>
                </a:solidFill>
                <a:latin typeface="Rockwell" panose="02060603020205020403" pitchFamily="18" charset="77"/>
              </a:rPr>
              <a:t>My concentration is better.</a:t>
            </a:r>
          </a:p>
        </p:txBody>
      </p:sp>
      <p:cxnSp>
        <p:nvCxnSpPr>
          <p:cNvPr id="6" name="Straight Arrow Connector 5">
            <a:extLst>
              <a:ext uri="{FF2B5EF4-FFF2-40B4-BE49-F238E27FC236}">
                <a16:creationId xmlns:a16="http://schemas.microsoft.com/office/drawing/2014/main" id="{25BE3133-9F55-6642-9E87-97FFFADBFFDD}"/>
              </a:ext>
            </a:extLst>
          </p:cNvPr>
          <p:cNvCxnSpPr>
            <a:cxnSpLocks/>
          </p:cNvCxnSpPr>
          <p:nvPr/>
        </p:nvCxnSpPr>
        <p:spPr>
          <a:xfrm>
            <a:off x="5287617" y="4052381"/>
            <a:ext cx="1345095" cy="0"/>
          </a:xfrm>
          <a:prstGeom prst="straightConnector1">
            <a:avLst/>
          </a:prstGeom>
          <a:ln w="7302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85506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1676400" y="290896"/>
            <a:ext cx="8839200" cy="1143000"/>
          </a:xfrm>
        </p:spPr>
        <p:txBody>
          <a:bodyPr>
            <a:normAutofit/>
          </a:bodyPr>
          <a:lstStyle/>
          <a:p>
            <a:pPr algn="ctr"/>
            <a:r>
              <a:rPr lang="en-US" dirty="0">
                <a:solidFill>
                  <a:schemeClr val="accent1"/>
                </a:solidFill>
                <a:cs typeface="Calibri" panose="020F0502020204030204" pitchFamily="34" charset="0"/>
              </a:rPr>
              <a:t>Where’s the Change Talk?</a:t>
            </a:r>
          </a:p>
        </p:txBody>
      </p:sp>
      <p:sp>
        <p:nvSpPr>
          <p:cNvPr id="1971203" name="Rectangle 3"/>
          <p:cNvSpPr>
            <a:spLocks noGrp="1" noChangeArrowheads="1"/>
          </p:cNvSpPr>
          <p:nvPr>
            <p:ph idx="1"/>
          </p:nvPr>
        </p:nvSpPr>
        <p:spPr>
          <a:xfrm>
            <a:off x="3969895" y="1635067"/>
            <a:ext cx="7527561" cy="2514600"/>
          </a:xfrm>
        </p:spPr>
        <p:txBody>
          <a:bodyPr>
            <a:noAutofit/>
          </a:bodyPr>
          <a:lstStyle/>
          <a:p>
            <a:pPr marL="0" indent="0" algn="ctr">
              <a:lnSpc>
                <a:spcPct val="110000"/>
              </a:lnSpc>
              <a:buNone/>
            </a:pPr>
            <a:r>
              <a:rPr lang="en-US" sz="3600" i="1" dirty="0">
                <a:latin typeface="Rockwell" panose="02060603020205020403" pitchFamily="18" charset="77"/>
                <a:cs typeface="Calibri" panose="020F0502020204030204" pitchFamily="34" charset="0"/>
              </a:rPr>
              <a:t>I can definitely lose my temper at times, and that’s on me. I just wish Garza would stay out of my way. He’s a punk!</a:t>
            </a:r>
            <a:endParaRPr lang="en-US" sz="3600" dirty="0">
              <a:latin typeface="Rockwell" panose="02060603020205020403" pitchFamily="18" charset="77"/>
              <a:cs typeface="Calibri" panose="020F0502020204030204" pitchFamily="34" charset="0"/>
            </a:endParaRPr>
          </a:p>
        </p:txBody>
      </p:sp>
      <p:sp>
        <p:nvSpPr>
          <p:cNvPr id="1971204" name="AutoShape 4"/>
          <p:cNvSpPr>
            <a:spLocks/>
          </p:cNvSpPr>
          <p:nvPr/>
        </p:nvSpPr>
        <p:spPr bwMode="auto">
          <a:xfrm>
            <a:off x="628338" y="2058753"/>
            <a:ext cx="2817526" cy="1787404"/>
          </a:xfrm>
          <a:prstGeom prst="borderCallout2">
            <a:avLst>
              <a:gd name="adj1" fmla="val 6000"/>
              <a:gd name="adj2" fmla="val 103569"/>
              <a:gd name="adj3" fmla="val 6000"/>
              <a:gd name="adj4" fmla="val 165551"/>
              <a:gd name="adj5" fmla="val 5198"/>
              <a:gd name="adj6" fmla="val 214378"/>
            </a:avLst>
          </a:prstGeom>
          <a:noFill/>
          <a:ln w="19050">
            <a:solidFill>
              <a:schemeClr val="tx1"/>
            </a:solidFill>
            <a:miter lim="800000"/>
            <a:headEnd/>
            <a:tailEnd type="triangle" w="med" len="med"/>
          </a:ln>
        </p:spPr>
        <p:txBody>
          <a:bodyPr anchor="ctr"/>
          <a:lstStyle/>
          <a:p>
            <a:pPr algn="l"/>
            <a:r>
              <a:rPr lang="en-US" sz="3000" dirty="0">
                <a:latin typeface="Rockwell" panose="02060603020205020403" pitchFamily="18" charset="77"/>
                <a:cs typeface="Calibri" panose="020F0502020204030204" pitchFamily="34" charset="0"/>
              </a:rPr>
              <a:t>Recognizes his temper causes problems</a:t>
            </a:r>
          </a:p>
        </p:txBody>
      </p:sp>
      <p:sp>
        <p:nvSpPr>
          <p:cNvPr id="1971205" name="AutoShape 5"/>
          <p:cNvSpPr>
            <a:spLocks/>
          </p:cNvSpPr>
          <p:nvPr/>
        </p:nvSpPr>
        <p:spPr bwMode="auto">
          <a:xfrm>
            <a:off x="6451705" y="4706290"/>
            <a:ext cx="2887168" cy="1638300"/>
          </a:xfrm>
          <a:prstGeom prst="borderCallout2">
            <a:avLst>
              <a:gd name="adj1" fmla="val 895"/>
              <a:gd name="adj2" fmla="val 51540"/>
              <a:gd name="adj3" fmla="val -512"/>
              <a:gd name="adj4" fmla="val 51078"/>
              <a:gd name="adj5" fmla="val -40271"/>
              <a:gd name="adj6" fmla="val 51017"/>
            </a:avLst>
          </a:prstGeom>
          <a:noFill/>
          <a:ln w="12700">
            <a:solidFill>
              <a:schemeClr val="tx1"/>
            </a:solidFill>
            <a:miter lim="800000"/>
            <a:headEnd/>
            <a:tailEnd type="triangle" w="med" len="med"/>
          </a:ln>
        </p:spPr>
        <p:txBody>
          <a:bodyPr anchor="ctr"/>
          <a:lstStyle/>
          <a:p>
            <a:pPr algn="l"/>
            <a:r>
              <a:rPr lang="en-US" sz="3000" dirty="0">
                <a:latin typeface="Rockwell" panose="02060603020205020403" pitchFamily="18" charset="77"/>
                <a:cs typeface="Calibri" panose="020F0502020204030204" pitchFamily="34" charset="0"/>
              </a:rPr>
              <a:t>Thinks other Soldier has problems</a:t>
            </a:r>
          </a:p>
        </p:txBody>
      </p:sp>
      <p:sp>
        <p:nvSpPr>
          <p:cNvPr id="1971206" name="AutoShape 6"/>
          <p:cNvSpPr>
            <a:spLocks/>
          </p:cNvSpPr>
          <p:nvPr/>
        </p:nvSpPr>
        <p:spPr bwMode="auto">
          <a:xfrm>
            <a:off x="2418811" y="4350838"/>
            <a:ext cx="2887168" cy="1638300"/>
          </a:xfrm>
          <a:prstGeom prst="borderCallout2">
            <a:avLst>
              <a:gd name="adj1" fmla="val 292"/>
              <a:gd name="adj2" fmla="val 99643"/>
              <a:gd name="adj3" fmla="val -56406"/>
              <a:gd name="adj4" fmla="val 142326"/>
              <a:gd name="adj5" fmla="val -59548"/>
              <a:gd name="adj6" fmla="val 144636"/>
            </a:avLst>
          </a:prstGeom>
          <a:noFill/>
          <a:ln w="12700">
            <a:solidFill>
              <a:schemeClr val="tx1"/>
            </a:solidFill>
            <a:miter lim="800000"/>
            <a:headEnd/>
            <a:tailEnd type="triangle" w="med" len="med"/>
          </a:ln>
        </p:spPr>
        <p:txBody>
          <a:bodyPr anchor="ctr"/>
          <a:lstStyle/>
          <a:p>
            <a:pPr algn="l"/>
            <a:r>
              <a:rPr lang="en-US" sz="3000" dirty="0">
                <a:latin typeface="Rockwell" panose="02060603020205020403" pitchFamily="18" charset="77"/>
                <a:cs typeface="Calibri" panose="020F0502020204030204" pitchFamily="34" charset="0"/>
              </a:rPr>
              <a:t>Wants other Soldier to act differently</a:t>
            </a:r>
          </a:p>
        </p:txBody>
      </p:sp>
    </p:spTree>
    <p:extLst>
      <p:ext uri="{BB962C8B-B14F-4D97-AF65-F5344CB8AC3E}">
        <p14:creationId xmlns:p14="http://schemas.microsoft.com/office/powerpoint/2010/main" val="2187294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7120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7120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7120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1971206"/>
                                        </p:tgtEl>
                                        <p:attrNameLst>
                                          <p:attrName>style.visibility</p:attrName>
                                        </p:attrNameLst>
                                      </p:cBhvr>
                                      <p:to>
                                        <p:strVal val="hidden"/>
                                      </p:to>
                                    </p:set>
                                  </p:childTnLst>
                                </p:cTn>
                              </p:par>
                              <p:par>
                                <p:cTn id="19" presetID="1" presetClass="exit" presetSubtype="0" fill="hold" grpId="1" nodeType="withEffect">
                                  <p:stCondLst>
                                    <p:cond delay="0"/>
                                  </p:stCondLst>
                                  <p:childTnLst>
                                    <p:set>
                                      <p:cBhvr>
                                        <p:cTn id="20" dur="1" fill="hold">
                                          <p:stCondLst>
                                            <p:cond delay="0"/>
                                          </p:stCondLst>
                                        </p:cTn>
                                        <p:tgtEl>
                                          <p:spTgt spid="197120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1204" grpId="0" animBg="1"/>
      <p:bldP spid="1971205" grpId="0" animBg="1"/>
      <p:bldP spid="1971205" grpId="1" animBg="1"/>
      <p:bldP spid="1971206" grpId="0" animBg="1"/>
      <p:bldP spid="1971206" grpId="1"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AD48661-9F1D-0E49-A9A2-6E69E4D3F8A5}"/>
              </a:ext>
            </a:extLst>
          </p:cNvPr>
          <p:cNvSpPr>
            <a:spLocks noGrp="1" noChangeArrowheads="1"/>
          </p:cNvSpPr>
          <p:nvPr>
            <p:ph type="title"/>
          </p:nvPr>
        </p:nvSpPr>
        <p:spPr>
          <a:xfrm>
            <a:off x="1069848" y="484632"/>
            <a:ext cx="10058400" cy="1609344"/>
          </a:xfrm>
        </p:spPr>
        <p:txBody>
          <a:bodyPr>
            <a:normAutofit/>
          </a:bodyPr>
          <a:lstStyle/>
          <a:p>
            <a:pPr algn="ctr"/>
            <a:r>
              <a:rPr lang="en-US" dirty="0">
                <a:solidFill>
                  <a:schemeClr val="accent1"/>
                </a:solidFill>
              </a:rPr>
              <a:t>Some Responses to the “Change” Part</a:t>
            </a:r>
          </a:p>
        </p:txBody>
      </p:sp>
      <p:sp>
        <p:nvSpPr>
          <p:cNvPr id="9" name="Rectangle 8">
            <a:extLst>
              <a:ext uri="{FF2B5EF4-FFF2-40B4-BE49-F238E27FC236}">
                <a16:creationId xmlns:a16="http://schemas.microsoft.com/office/drawing/2014/main" id="{3FD711E9-7F79-40A9-8D9E-4AE293C154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6800" y="2013293"/>
            <a:ext cx="10058400" cy="80683"/>
          </a:xfrm>
          <a:prstGeom prst="rect">
            <a:avLst/>
          </a:prstGeom>
          <a:blipFill dpi="0" rotWithShape="1">
            <a:blip r:embed="rId3">
              <a:alphaModFix amt="85000"/>
              <a:lum bright="70000" contrast="-70000"/>
              <a:extLst>
                <a:ext uri="{BEBA8EAE-BF5A-486C-A8C5-ECC9F3942E4B}">
                  <a14:imgProps xmlns:a14="http://schemas.microsoft.com/office/drawing/2010/main">
                    <a14:imgLayer r:embed="rId4">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ontent Placeholder 3">
            <a:extLst>
              <a:ext uri="{FF2B5EF4-FFF2-40B4-BE49-F238E27FC236}">
                <a16:creationId xmlns:a16="http://schemas.microsoft.com/office/drawing/2014/main" id="{14FA5F2B-1CF4-8F45-83EE-D64F2EDCA664}"/>
              </a:ext>
            </a:extLst>
          </p:cNvPr>
          <p:cNvGraphicFramePr>
            <a:graphicFrameLocks noGrp="1"/>
          </p:cNvGraphicFramePr>
          <p:nvPr>
            <p:ph idx="1"/>
            <p:extLst>
              <p:ext uri="{D42A27DB-BD31-4B8C-83A1-F6EECF244321}">
                <p14:modId xmlns:p14="http://schemas.microsoft.com/office/powerpoint/2010/main" val="587344184"/>
              </p:ext>
            </p:extLst>
          </p:nvPr>
        </p:nvGraphicFramePr>
        <p:xfrm>
          <a:off x="1069975" y="2341267"/>
          <a:ext cx="10058401" cy="3934841"/>
        </p:xfrm>
        <a:graphic>
          <a:graphicData uri="http://schemas.openxmlformats.org/drawingml/2006/table">
            <a:tbl>
              <a:tblPr>
                <a:tableStyleId>{5C22544A-7EE6-4342-B048-85BDC9FD1C3A}</a:tableStyleId>
              </a:tblPr>
              <a:tblGrid>
                <a:gridCol w="1721184">
                  <a:extLst>
                    <a:ext uri="{9D8B030D-6E8A-4147-A177-3AD203B41FA5}">
                      <a16:colId xmlns:a16="http://schemas.microsoft.com/office/drawing/2014/main" val="154351873"/>
                    </a:ext>
                  </a:extLst>
                </a:gridCol>
                <a:gridCol w="8337217">
                  <a:extLst>
                    <a:ext uri="{9D8B030D-6E8A-4147-A177-3AD203B41FA5}">
                      <a16:colId xmlns:a16="http://schemas.microsoft.com/office/drawing/2014/main" val="3037959596"/>
                    </a:ext>
                  </a:extLst>
                </a:gridCol>
              </a:tblGrid>
              <a:tr h="797648">
                <a:tc>
                  <a:txBody>
                    <a:bodyPr/>
                    <a:lstStyle/>
                    <a:p>
                      <a:pPr marL="0" marR="0" algn="l" fontAlgn="t">
                        <a:spcBef>
                          <a:spcPts val="0"/>
                        </a:spcBef>
                        <a:spcAft>
                          <a:spcPts val="0"/>
                        </a:spcAft>
                      </a:pPr>
                      <a:r>
                        <a:rPr lang="en-US" sz="2200" b="1" u="none" strike="noStrike">
                          <a:solidFill>
                            <a:schemeClr val="bg1"/>
                          </a:solidFill>
                          <a:effectLst/>
                        </a:rPr>
                        <a:t>Open Question</a:t>
                      </a:r>
                      <a:endParaRPr lang="en-US" sz="2900" b="0" i="0" u="none" strike="noStrike">
                        <a:solidFill>
                          <a:schemeClr val="bg1"/>
                        </a:solidFill>
                        <a:effectLst/>
                        <a:latin typeface="Calibri" panose="020F0502020204030204" pitchFamily="34" charset="0"/>
                        <a:cs typeface="Calibri" panose="020F0502020204030204" pitchFamily="34" charset="0"/>
                      </a:endParaRPr>
                    </a:p>
                  </a:txBody>
                  <a:tcPr marL="73103" marR="73103" marT="14428" marB="0">
                    <a:solidFill>
                      <a:schemeClr val="accent1">
                        <a:lumMod val="75000"/>
                      </a:schemeClr>
                    </a:solidFill>
                  </a:tcPr>
                </a:tc>
                <a:tc>
                  <a:txBody>
                    <a:bodyPr/>
                    <a:lstStyle/>
                    <a:p>
                      <a:pPr marL="64008" marR="0" algn="l" fontAlgn="t">
                        <a:spcBef>
                          <a:spcPts val="0"/>
                        </a:spcBef>
                        <a:spcAft>
                          <a:spcPts val="0"/>
                        </a:spcAft>
                      </a:pPr>
                      <a:r>
                        <a:rPr lang="en-US" sz="2200" b="0" u="none" strike="noStrike" dirty="0">
                          <a:effectLst/>
                        </a:rPr>
                        <a:t>What are some things you could do to keep your head down when things get out of control?</a:t>
                      </a:r>
                      <a:endParaRPr lang="en-US" sz="2900" b="0" i="0" u="none" strike="noStrike" dirty="0">
                        <a:effectLst/>
                        <a:latin typeface="Calibri" panose="020F0502020204030204" pitchFamily="34" charset="0"/>
                        <a:cs typeface="Calibri" panose="020F0502020204030204" pitchFamily="34" charset="0"/>
                      </a:endParaRPr>
                    </a:p>
                  </a:txBody>
                  <a:tcPr marL="73103" marR="73103" marT="14428" marB="0"/>
                </a:tc>
                <a:extLst>
                  <a:ext uri="{0D108BD9-81ED-4DB2-BD59-A6C34878D82A}">
                    <a16:rowId xmlns:a16="http://schemas.microsoft.com/office/drawing/2014/main" val="845045276"/>
                  </a:ext>
                </a:extLst>
              </a:tr>
              <a:tr h="797648">
                <a:tc>
                  <a:txBody>
                    <a:bodyPr/>
                    <a:lstStyle/>
                    <a:p>
                      <a:pPr marL="0" marR="0" algn="l" fontAlgn="t">
                        <a:spcBef>
                          <a:spcPts val="0"/>
                        </a:spcBef>
                        <a:spcAft>
                          <a:spcPts val="0"/>
                        </a:spcAft>
                      </a:pPr>
                      <a:r>
                        <a:rPr lang="en-US" sz="2200" b="1" u="none" strike="noStrike" dirty="0">
                          <a:solidFill>
                            <a:schemeClr val="bg1"/>
                          </a:solidFill>
                          <a:effectLst/>
                        </a:rPr>
                        <a:t>Affirm</a:t>
                      </a:r>
                      <a:endParaRPr lang="en-US" sz="2900" b="0" i="0" u="none" strike="noStrike" dirty="0">
                        <a:solidFill>
                          <a:schemeClr val="bg1"/>
                        </a:solidFill>
                        <a:effectLst/>
                        <a:latin typeface="Calibri" panose="020F0502020204030204" pitchFamily="34" charset="0"/>
                        <a:cs typeface="Calibri" panose="020F0502020204030204" pitchFamily="34" charset="0"/>
                      </a:endParaRPr>
                    </a:p>
                  </a:txBody>
                  <a:tcPr marL="73103" marR="73103" marT="14428" marB="0">
                    <a:solidFill>
                      <a:schemeClr val="accent1">
                        <a:lumMod val="75000"/>
                      </a:schemeClr>
                    </a:solidFill>
                  </a:tcPr>
                </a:tc>
                <a:tc>
                  <a:txBody>
                    <a:bodyPr/>
                    <a:lstStyle/>
                    <a:p>
                      <a:pPr marL="64008" marR="0" algn="l" fontAlgn="t">
                        <a:spcBef>
                          <a:spcPts val="0"/>
                        </a:spcBef>
                        <a:spcAft>
                          <a:spcPts val="0"/>
                        </a:spcAft>
                      </a:pPr>
                      <a:r>
                        <a:rPr lang="en-US" sz="2200" b="0" u="none" strike="noStrike">
                          <a:effectLst/>
                        </a:rPr>
                        <a:t>You’re trying to be smart about this, and to do what you can to stay out of trouble. </a:t>
                      </a:r>
                      <a:endParaRPr lang="en-US" sz="2900" b="0" i="0" u="none" strike="noStrike">
                        <a:effectLst/>
                        <a:latin typeface="Calibri" panose="020F0502020204030204" pitchFamily="34" charset="0"/>
                        <a:cs typeface="Calibri" panose="020F0502020204030204" pitchFamily="34" charset="0"/>
                      </a:endParaRPr>
                    </a:p>
                  </a:txBody>
                  <a:tcPr marL="73103" marR="73103" marT="14428" marB="0"/>
                </a:tc>
                <a:extLst>
                  <a:ext uri="{0D108BD9-81ED-4DB2-BD59-A6C34878D82A}">
                    <a16:rowId xmlns:a16="http://schemas.microsoft.com/office/drawing/2014/main" val="1686027892"/>
                  </a:ext>
                </a:extLst>
              </a:tr>
              <a:tr h="1541897">
                <a:tc>
                  <a:txBody>
                    <a:bodyPr/>
                    <a:lstStyle/>
                    <a:p>
                      <a:pPr marL="0" marR="0" algn="l" fontAlgn="t">
                        <a:spcBef>
                          <a:spcPts val="0"/>
                        </a:spcBef>
                        <a:spcAft>
                          <a:spcPts val="0"/>
                        </a:spcAft>
                      </a:pPr>
                      <a:r>
                        <a:rPr lang="en-US" sz="2200" b="1" u="none" strike="noStrike">
                          <a:solidFill>
                            <a:schemeClr val="bg1"/>
                          </a:solidFill>
                          <a:effectLst/>
                        </a:rPr>
                        <a:t>Reflect</a:t>
                      </a:r>
                      <a:endParaRPr lang="en-US" sz="2900" b="0" i="0" u="none" strike="noStrike">
                        <a:solidFill>
                          <a:schemeClr val="bg1"/>
                        </a:solidFill>
                        <a:effectLst/>
                        <a:latin typeface="Calibri" panose="020F0502020204030204" pitchFamily="34" charset="0"/>
                        <a:cs typeface="Calibri" panose="020F0502020204030204" pitchFamily="34" charset="0"/>
                      </a:endParaRPr>
                    </a:p>
                  </a:txBody>
                  <a:tcPr marL="73103" marR="73103" marT="14428" marB="0">
                    <a:solidFill>
                      <a:schemeClr val="accent1">
                        <a:lumMod val="75000"/>
                      </a:schemeClr>
                    </a:solidFill>
                  </a:tcPr>
                </a:tc>
                <a:tc>
                  <a:txBody>
                    <a:bodyPr/>
                    <a:lstStyle/>
                    <a:p>
                      <a:pPr marL="64008" marR="0" algn="l" fontAlgn="t">
                        <a:spcBef>
                          <a:spcPts val="0"/>
                        </a:spcBef>
                        <a:spcAft>
                          <a:spcPts val="0"/>
                        </a:spcAft>
                      </a:pPr>
                      <a:r>
                        <a:rPr lang="en-US" sz="2200" b="0" u="none" strike="noStrike" dirty="0">
                          <a:effectLst/>
                        </a:rPr>
                        <a:t>So part of this is in how you’re responding to him. [single sided]</a:t>
                      </a:r>
                      <a:endParaRPr lang="en-US" sz="2900" b="0" u="none" strike="noStrike" dirty="0">
                        <a:effectLst/>
                      </a:endParaRPr>
                    </a:p>
                    <a:p>
                      <a:pPr marL="64008" marR="0" algn="l" fontAlgn="t">
                        <a:spcBef>
                          <a:spcPts val="0"/>
                        </a:spcBef>
                        <a:spcAft>
                          <a:spcPts val="0"/>
                        </a:spcAft>
                      </a:pPr>
                      <a:r>
                        <a:rPr lang="en-US" sz="2200" b="0" u="none" strike="noStrike" dirty="0">
                          <a:effectLst/>
                        </a:rPr>
                        <a:t> </a:t>
                      </a:r>
                      <a:endParaRPr lang="en-US" sz="2900" b="0" u="none" strike="noStrike" dirty="0">
                        <a:effectLst/>
                      </a:endParaRPr>
                    </a:p>
                    <a:p>
                      <a:pPr marL="64008" marR="0" algn="l" fontAlgn="t">
                        <a:spcBef>
                          <a:spcPts val="0"/>
                        </a:spcBef>
                        <a:spcAft>
                          <a:spcPts val="0"/>
                        </a:spcAft>
                      </a:pPr>
                      <a:r>
                        <a:rPr lang="en-US" sz="2200" b="0" u="none" strike="noStrike" dirty="0">
                          <a:effectLst/>
                        </a:rPr>
                        <a:t>You feel like he picks on you, and you also recognize that you can have a thin skin at times. [double sided] </a:t>
                      </a:r>
                      <a:endParaRPr lang="en-US" sz="2900" b="0" i="0" u="none" strike="noStrike" dirty="0">
                        <a:effectLst/>
                        <a:latin typeface="Calibri" panose="020F0502020204030204" pitchFamily="34" charset="0"/>
                        <a:cs typeface="Calibri" panose="020F0502020204030204" pitchFamily="34" charset="0"/>
                      </a:endParaRPr>
                    </a:p>
                  </a:txBody>
                  <a:tcPr marL="73103" marR="73103" marT="14428" marB="0"/>
                </a:tc>
                <a:extLst>
                  <a:ext uri="{0D108BD9-81ED-4DB2-BD59-A6C34878D82A}">
                    <a16:rowId xmlns:a16="http://schemas.microsoft.com/office/drawing/2014/main" val="2997445272"/>
                  </a:ext>
                </a:extLst>
              </a:tr>
              <a:tr h="797648">
                <a:tc>
                  <a:txBody>
                    <a:bodyPr/>
                    <a:lstStyle/>
                    <a:p>
                      <a:pPr marL="0" marR="0" algn="l" fontAlgn="t">
                        <a:spcBef>
                          <a:spcPts val="0"/>
                        </a:spcBef>
                        <a:spcAft>
                          <a:spcPts val="0"/>
                        </a:spcAft>
                      </a:pPr>
                      <a:r>
                        <a:rPr lang="en-US" sz="2200" b="1" u="none" strike="noStrike" dirty="0">
                          <a:solidFill>
                            <a:schemeClr val="bg1"/>
                          </a:solidFill>
                          <a:effectLst/>
                        </a:rPr>
                        <a:t>Summarize</a:t>
                      </a:r>
                      <a:endParaRPr lang="en-US" sz="2900" b="0" i="0" u="none" strike="noStrike" dirty="0">
                        <a:solidFill>
                          <a:schemeClr val="bg1"/>
                        </a:solidFill>
                        <a:effectLst/>
                        <a:latin typeface="Calibri" panose="020F0502020204030204" pitchFamily="34" charset="0"/>
                        <a:cs typeface="Calibri" panose="020F0502020204030204" pitchFamily="34" charset="0"/>
                      </a:endParaRPr>
                    </a:p>
                  </a:txBody>
                  <a:tcPr marL="73103" marR="73103" marT="14428" marB="0">
                    <a:solidFill>
                      <a:schemeClr val="accent1">
                        <a:lumMod val="75000"/>
                      </a:schemeClr>
                    </a:solidFill>
                  </a:tcPr>
                </a:tc>
                <a:tc>
                  <a:txBody>
                    <a:bodyPr/>
                    <a:lstStyle/>
                    <a:p>
                      <a:pPr marL="64008" marR="0" algn="l" fontAlgn="t">
                        <a:spcBef>
                          <a:spcPts val="0"/>
                        </a:spcBef>
                        <a:spcAft>
                          <a:spcPts val="0"/>
                        </a:spcAft>
                      </a:pPr>
                      <a:r>
                        <a:rPr lang="en-US" sz="2200" b="0" u="none" strike="noStrike" dirty="0">
                          <a:effectLst/>
                        </a:rPr>
                        <a:t>So let me summarize and see if I have this right…[summarize most important elements]</a:t>
                      </a:r>
                      <a:endParaRPr lang="en-US" sz="2900" b="0" i="0" u="none" strike="noStrike" dirty="0">
                        <a:effectLst/>
                        <a:latin typeface="Calibri" panose="020F0502020204030204" pitchFamily="34" charset="0"/>
                        <a:cs typeface="Calibri" panose="020F0502020204030204" pitchFamily="34" charset="0"/>
                      </a:endParaRPr>
                    </a:p>
                  </a:txBody>
                  <a:tcPr marL="73103" marR="73103" marT="14428" marB="0"/>
                </a:tc>
                <a:extLst>
                  <a:ext uri="{0D108BD9-81ED-4DB2-BD59-A6C34878D82A}">
                    <a16:rowId xmlns:a16="http://schemas.microsoft.com/office/drawing/2014/main" val="538713023"/>
                  </a:ext>
                </a:extLst>
              </a:tr>
            </a:tbl>
          </a:graphicData>
        </a:graphic>
      </p:graphicFrame>
    </p:spTree>
    <p:extLst>
      <p:ext uri="{BB962C8B-B14F-4D97-AF65-F5344CB8AC3E}">
        <p14:creationId xmlns:p14="http://schemas.microsoft.com/office/powerpoint/2010/main" val="29073925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FF8C1-A477-EB4A-8831-7B827C3793C7}"/>
              </a:ext>
            </a:extLst>
          </p:cNvPr>
          <p:cNvSpPr>
            <a:spLocks noGrp="1"/>
          </p:cNvSpPr>
          <p:nvPr>
            <p:ph type="title"/>
          </p:nvPr>
        </p:nvSpPr>
        <p:spPr>
          <a:xfrm>
            <a:off x="1069848" y="484632"/>
            <a:ext cx="9727106" cy="1609344"/>
          </a:xfrm>
        </p:spPr>
        <p:txBody>
          <a:bodyPr/>
          <a:lstStyle/>
          <a:p>
            <a:pPr algn="ctr"/>
            <a:r>
              <a:rPr lang="en-US" dirty="0"/>
              <a:t>The double-sided reflection:</a:t>
            </a:r>
            <a:br>
              <a:rPr lang="en-US" dirty="0"/>
            </a:br>
            <a:r>
              <a:rPr lang="en-US" dirty="0"/>
              <a:t>put the change talk last</a:t>
            </a:r>
          </a:p>
        </p:txBody>
      </p:sp>
      <p:graphicFrame>
        <p:nvGraphicFramePr>
          <p:cNvPr id="4" name="Table 4">
            <a:extLst>
              <a:ext uri="{FF2B5EF4-FFF2-40B4-BE49-F238E27FC236}">
                <a16:creationId xmlns:a16="http://schemas.microsoft.com/office/drawing/2014/main" id="{65A51D24-F595-3040-8E4D-AB851E191E5D}"/>
              </a:ext>
            </a:extLst>
          </p:cNvPr>
          <p:cNvGraphicFramePr>
            <a:graphicFrameLocks noGrp="1"/>
          </p:cNvGraphicFramePr>
          <p:nvPr>
            <p:ph idx="1"/>
            <p:extLst>
              <p:ext uri="{D42A27DB-BD31-4B8C-83A1-F6EECF244321}">
                <p14:modId xmlns:p14="http://schemas.microsoft.com/office/powerpoint/2010/main" val="1643288418"/>
              </p:ext>
            </p:extLst>
          </p:nvPr>
        </p:nvGraphicFramePr>
        <p:xfrm>
          <a:off x="879231" y="2120899"/>
          <a:ext cx="6834554" cy="4116924"/>
        </p:xfrm>
        <a:graphic>
          <a:graphicData uri="http://schemas.openxmlformats.org/drawingml/2006/table">
            <a:tbl>
              <a:tblPr firstRow="1" bandRow="1">
                <a:tableStyleId>{5C22544A-7EE6-4342-B048-85BDC9FD1C3A}</a:tableStyleId>
              </a:tblPr>
              <a:tblGrid>
                <a:gridCol w="3289019">
                  <a:extLst>
                    <a:ext uri="{9D8B030D-6E8A-4147-A177-3AD203B41FA5}">
                      <a16:colId xmlns:a16="http://schemas.microsoft.com/office/drawing/2014/main" val="3624764415"/>
                    </a:ext>
                  </a:extLst>
                </a:gridCol>
                <a:gridCol w="3545535">
                  <a:extLst>
                    <a:ext uri="{9D8B030D-6E8A-4147-A177-3AD203B41FA5}">
                      <a16:colId xmlns:a16="http://schemas.microsoft.com/office/drawing/2014/main" val="1136730981"/>
                    </a:ext>
                  </a:extLst>
                </a:gridCol>
              </a:tblGrid>
              <a:tr h="537728">
                <a:tc>
                  <a:txBody>
                    <a:bodyPr/>
                    <a:lstStyle/>
                    <a:p>
                      <a:r>
                        <a:rPr lang="en-US" sz="2200" dirty="0"/>
                        <a:t>Leads to SUSTAIN Talk</a:t>
                      </a:r>
                    </a:p>
                  </a:txBody>
                  <a:tcPr/>
                </a:tc>
                <a:tc>
                  <a:txBody>
                    <a:bodyPr/>
                    <a:lstStyle/>
                    <a:p>
                      <a:r>
                        <a:rPr lang="en-US" sz="2200" dirty="0"/>
                        <a:t>Leads to CHANGE Talk</a:t>
                      </a:r>
                    </a:p>
                  </a:txBody>
                  <a:tcPr>
                    <a:solidFill>
                      <a:srgbClr val="00B050"/>
                    </a:solidFill>
                  </a:tcPr>
                </a:tc>
                <a:extLst>
                  <a:ext uri="{0D108BD9-81ED-4DB2-BD59-A6C34878D82A}">
                    <a16:rowId xmlns:a16="http://schemas.microsoft.com/office/drawing/2014/main" val="1522663372"/>
                  </a:ext>
                </a:extLst>
              </a:tr>
              <a:tr h="1325905">
                <a:tc>
                  <a:txBody>
                    <a:bodyPr/>
                    <a:lstStyle/>
                    <a:p>
                      <a:r>
                        <a:rPr lang="en-US" sz="2200" dirty="0"/>
                        <a:t>You’d like to quit smoking, but you’re afraid you might gain weight. </a:t>
                      </a:r>
                    </a:p>
                  </a:txBody>
                  <a:tcPr/>
                </a:tc>
                <a:tc>
                  <a:txBody>
                    <a:bodyPr/>
                    <a:lstStyle/>
                    <a:p>
                      <a:r>
                        <a:rPr lang="en-US" sz="2200" dirty="0"/>
                        <a:t>Even though you might gain weight, it sounds like you’d like to quit smoking.</a:t>
                      </a:r>
                    </a:p>
                  </a:txBody>
                  <a:tcPr>
                    <a:solidFill>
                      <a:srgbClr val="92D050"/>
                    </a:solidFill>
                  </a:tcPr>
                </a:tc>
                <a:extLst>
                  <a:ext uri="{0D108BD9-81ED-4DB2-BD59-A6C34878D82A}">
                    <a16:rowId xmlns:a16="http://schemas.microsoft.com/office/drawing/2014/main" val="1674789967"/>
                  </a:ext>
                </a:extLst>
              </a:tr>
              <a:tr h="2146636">
                <a:tc>
                  <a:txBody>
                    <a:bodyPr/>
                    <a:lstStyle/>
                    <a:p>
                      <a:r>
                        <a:rPr lang="en-US" sz="2200" dirty="0"/>
                        <a:t>You’d like to talk to your girlfriend about this, but every time you bring it up, it just results in a big argument.</a:t>
                      </a:r>
                    </a:p>
                  </a:txBody>
                  <a:tcPr/>
                </a:tc>
                <a:tc>
                  <a:txBody>
                    <a:bodyPr/>
                    <a:lstStyle/>
                    <a:p>
                      <a:r>
                        <a:rPr lang="en-US" sz="2200" dirty="0"/>
                        <a:t>Even though it’s resulted in some arguments, it sounds like you recognize it’s one of those things you’ve just got to talk through. </a:t>
                      </a:r>
                    </a:p>
                  </a:txBody>
                  <a:tcPr>
                    <a:solidFill>
                      <a:srgbClr val="92D050">
                        <a:alpha val="50196"/>
                      </a:srgbClr>
                    </a:solidFill>
                  </a:tcPr>
                </a:tc>
                <a:extLst>
                  <a:ext uri="{0D108BD9-81ED-4DB2-BD59-A6C34878D82A}">
                    <a16:rowId xmlns:a16="http://schemas.microsoft.com/office/drawing/2014/main" val="1010193247"/>
                  </a:ext>
                </a:extLst>
              </a:tr>
            </a:tbl>
          </a:graphicData>
        </a:graphic>
      </p:graphicFrame>
      <p:sp>
        <p:nvSpPr>
          <p:cNvPr id="8" name="Rectangle 7">
            <a:extLst>
              <a:ext uri="{FF2B5EF4-FFF2-40B4-BE49-F238E27FC236}">
                <a16:creationId xmlns:a16="http://schemas.microsoft.com/office/drawing/2014/main" id="{7C8CABA1-333F-6548-AEE9-47039B87E381}"/>
              </a:ext>
            </a:extLst>
          </p:cNvPr>
          <p:cNvSpPr/>
          <p:nvPr/>
        </p:nvSpPr>
        <p:spPr>
          <a:xfrm>
            <a:off x="8571909" y="2143432"/>
            <a:ext cx="3230883" cy="36712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200" dirty="0">
              <a:solidFill>
                <a:schemeClr val="tx1"/>
              </a:solidFill>
            </a:endParaRPr>
          </a:p>
          <a:p>
            <a:r>
              <a:rPr lang="en-US" sz="2200" b="1" dirty="0">
                <a:solidFill>
                  <a:schemeClr val="tx1"/>
                </a:solidFill>
              </a:rPr>
              <a:t>You could follow with:</a:t>
            </a:r>
          </a:p>
          <a:p>
            <a:endParaRPr lang="en-US" sz="2200" i="1" dirty="0">
              <a:solidFill>
                <a:schemeClr val="tx1"/>
              </a:solidFill>
            </a:endParaRPr>
          </a:p>
          <a:p>
            <a:r>
              <a:rPr lang="en-US" sz="2200" i="1" dirty="0">
                <a:solidFill>
                  <a:schemeClr val="tx1"/>
                </a:solidFill>
              </a:rPr>
              <a:t>How would you do that?</a:t>
            </a:r>
          </a:p>
          <a:p>
            <a:r>
              <a:rPr lang="en-US" sz="2200" i="1" dirty="0">
                <a:solidFill>
                  <a:schemeClr val="tx1"/>
                </a:solidFill>
              </a:rPr>
              <a:t>What’s your first step?</a:t>
            </a:r>
          </a:p>
          <a:p>
            <a:r>
              <a:rPr lang="en-US" sz="2200" i="1" dirty="0">
                <a:solidFill>
                  <a:schemeClr val="tx1"/>
                </a:solidFill>
              </a:rPr>
              <a:t>What are your options?</a:t>
            </a:r>
          </a:p>
          <a:p>
            <a:pPr algn="ctr"/>
            <a:endParaRPr lang="en-US" dirty="0">
              <a:solidFill>
                <a:schemeClr val="tx1"/>
              </a:solidFill>
            </a:endParaRPr>
          </a:p>
        </p:txBody>
      </p:sp>
      <p:sp>
        <p:nvSpPr>
          <p:cNvPr id="9" name="Right Brace 8">
            <a:extLst>
              <a:ext uri="{FF2B5EF4-FFF2-40B4-BE49-F238E27FC236}">
                <a16:creationId xmlns:a16="http://schemas.microsoft.com/office/drawing/2014/main" id="{1E06B4BF-A992-BC4B-A09B-35E33CFBD18A}"/>
              </a:ext>
            </a:extLst>
          </p:cNvPr>
          <p:cNvSpPr/>
          <p:nvPr/>
        </p:nvSpPr>
        <p:spPr>
          <a:xfrm>
            <a:off x="7807568" y="2143431"/>
            <a:ext cx="726831" cy="4094391"/>
          </a:xfrm>
          <a:prstGeom prst="rightBrace">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1792858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1378" name="AutoShape 2"/>
          <p:cNvSpPr>
            <a:spLocks noChangeArrowheads="1"/>
          </p:cNvSpPr>
          <p:nvPr/>
        </p:nvSpPr>
        <p:spPr bwMode="auto">
          <a:xfrm>
            <a:off x="1505119" y="609600"/>
            <a:ext cx="9168276" cy="4953000"/>
          </a:xfrm>
          <a:prstGeom prst="wedgeRoundRectCallout">
            <a:avLst>
              <a:gd name="adj1" fmla="val -37315"/>
              <a:gd name="adj2" fmla="val 69069"/>
              <a:gd name="adj3" fmla="val 16667"/>
            </a:avLst>
          </a:prstGeom>
          <a:noFill/>
          <a:ln w="254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anchor="ctr"/>
          <a:lstStyle/>
          <a:p>
            <a:pPr algn="ctr"/>
            <a:r>
              <a:rPr lang="en-US" sz="4800" dirty="0">
                <a:latin typeface="Rockwell" panose="02060603020205020403" pitchFamily="18" charset="77"/>
                <a:ea typeface="Calibri" charset="0"/>
                <a:cs typeface="Calibri" charset="0"/>
              </a:rPr>
              <a:t>If I get to sleep on time, the mornings aren’t too bad. But someone’s always up late playing video games. I lose track of time. </a:t>
            </a:r>
          </a:p>
        </p:txBody>
      </p:sp>
    </p:spTree>
    <p:extLst>
      <p:ext uri="{BB962C8B-B14F-4D97-AF65-F5344CB8AC3E}">
        <p14:creationId xmlns:p14="http://schemas.microsoft.com/office/powerpoint/2010/main" val="24518086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1378" name="AutoShape 2"/>
          <p:cNvSpPr>
            <a:spLocks noChangeArrowheads="1"/>
          </p:cNvSpPr>
          <p:nvPr/>
        </p:nvSpPr>
        <p:spPr bwMode="auto">
          <a:xfrm>
            <a:off x="1505119" y="609600"/>
            <a:ext cx="9168276" cy="4953000"/>
          </a:xfrm>
          <a:prstGeom prst="wedgeRoundRectCallout">
            <a:avLst>
              <a:gd name="adj1" fmla="val -37315"/>
              <a:gd name="adj2" fmla="val 69069"/>
              <a:gd name="adj3" fmla="val 16667"/>
            </a:avLst>
          </a:prstGeom>
          <a:noFill/>
          <a:ln w="254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anchor="ctr"/>
          <a:lstStyle/>
          <a:p>
            <a:pPr algn="ctr"/>
            <a:r>
              <a:rPr lang="en-US" sz="4800" dirty="0">
                <a:latin typeface="Rockwell" panose="02060603020205020403" pitchFamily="18" charset="77"/>
                <a:ea typeface="Calibri" charset="0"/>
                <a:cs typeface="Calibri" charset="0"/>
              </a:rPr>
              <a:t>I’ve got to figure out a way to lose 15 pounds. It’s like carrying around a second pack. But the Army sure doesn’t make it easy with the kind of food they serve.</a:t>
            </a:r>
          </a:p>
        </p:txBody>
      </p:sp>
    </p:spTree>
    <p:extLst>
      <p:ext uri="{BB962C8B-B14F-4D97-AF65-F5344CB8AC3E}">
        <p14:creationId xmlns:p14="http://schemas.microsoft.com/office/powerpoint/2010/main" val="19247126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2338" name="AutoShape 2"/>
          <p:cNvSpPr>
            <a:spLocks noChangeArrowheads="1"/>
          </p:cNvSpPr>
          <p:nvPr/>
        </p:nvSpPr>
        <p:spPr bwMode="auto">
          <a:xfrm>
            <a:off x="1529395" y="609600"/>
            <a:ext cx="9144000" cy="4953000"/>
          </a:xfrm>
          <a:prstGeom prst="wedgeRoundRectCallout">
            <a:avLst>
              <a:gd name="adj1" fmla="val -37315"/>
              <a:gd name="adj2" fmla="val 69069"/>
              <a:gd name="adj3" fmla="val 16667"/>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4800" dirty="0">
                <a:latin typeface="Rockwell" panose="02060603020205020403" pitchFamily="18" charset="77"/>
                <a:cs typeface="Calibri" panose="020F0502020204030204" pitchFamily="34" charset="0"/>
              </a:rPr>
              <a:t>There’s nothing to do here. If I didn’t smoke, I’d be bored out of my skull. It probably affects my PT a bit, but I’m a long way from failing. </a:t>
            </a:r>
          </a:p>
        </p:txBody>
      </p:sp>
    </p:spTree>
    <p:extLst>
      <p:ext uri="{BB962C8B-B14F-4D97-AF65-F5344CB8AC3E}">
        <p14:creationId xmlns:p14="http://schemas.microsoft.com/office/powerpoint/2010/main" val="1425876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35894DD-2453-DF24-D404-6D8C5EC21465}"/>
              </a:ext>
            </a:extLst>
          </p:cNvPr>
          <p:cNvSpPr txBox="1"/>
          <p:nvPr/>
        </p:nvSpPr>
        <p:spPr>
          <a:xfrm>
            <a:off x="3048000" y="3244334"/>
            <a:ext cx="6096000" cy="369332"/>
          </a:xfrm>
          <a:prstGeom prst="rect">
            <a:avLst/>
          </a:prstGeom>
          <a:noFill/>
        </p:spPr>
        <p:txBody>
          <a:bodyPr wrap="square">
            <a:spAutoFit/>
          </a:bodyPr>
          <a:lstStyle/>
          <a:p>
            <a:pPr algn="ctr"/>
            <a:r>
              <a:rPr lang="en-US" dirty="0">
                <a:hlinkClick r:id="rId3"/>
              </a:rPr>
              <a:t>https://youtu.be</a:t>
            </a:r>
            <a:r>
              <a:rPr lang="en-US">
                <a:hlinkClick r:id="rId3"/>
              </a:rPr>
              <a:t>/kqgxukXJa0o</a:t>
            </a:r>
            <a:r>
              <a:rPr lang="en-US"/>
              <a:t> </a:t>
            </a:r>
            <a:endParaRPr lang="en-US" dirty="0"/>
          </a:p>
        </p:txBody>
      </p:sp>
    </p:spTree>
    <p:extLst>
      <p:ext uri="{BB962C8B-B14F-4D97-AF65-F5344CB8AC3E}">
        <p14:creationId xmlns:p14="http://schemas.microsoft.com/office/powerpoint/2010/main" val="13701437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2338" name="AutoShape 2"/>
          <p:cNvSpPr>
            <a:spLocks noChangeArrowheads="1"/>
          </p:cNvSpPr>
          <p:nvPr/>
        </p:nvSpPr>
        <p:spPr bwMode="auto">
          <a:xfrm>
            <a:off x="1529395" y="609600"/>
            <a:ext cx="9144000" cy="4953000"/>
          </a:xfrm>
          <a:prstGeom prst="wedgeRoundRectCallout">
            <a:avLst>
              <a:gd name="adj1" fmla="val -37315"/>
              <a:gd name="adj2" fmla="val 69069"/>
              <a:gd name="adj3" fmla="val 16667"/>
            </a:avLst>
          </a:prstGeom>
          <a:noFill/>
          <a:ln w="25400">
            <a:solidFill>
              <a:schemeClr val="tx1"/>
            </a:solidFill>
            <a:miter lim="800000"/>
            <a:headEnd/>
            <a:tailEnd/>
          </a:ln>
          <a:effectLst/>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4800" dirty="0">
                <a:latin typeface="Rockwell" panose="02060603020205020403" pitchFamily="18" charset="77"/>
                <a:ea typeface="Calibri" charset="0"/>
                <a:cs typeface="Calibri" charset="0"/>
              </a:rPr>
              <a:t>I want to do a better job communicating with my girlfriend. I know it’s hard on her. But every time I bring it up, we just get into an argument. </a:t>
            </a:r>
          </a:p>
        </p:txBody>
      </p:sp>
    </p:spTree>
    <p:extLst>
      <p:ext uri="{BB962C8B-B14F-4D97-AF65-F5344CB8AC3E}">
        <p14:creationId xmlns:p14="http://schemas.microsoft.com/office/powerpoint/2010/main" val="4906887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C06EAFD-0C69-4B3B-BEA7-E7E11DDF9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4066C89-42FB-4624-9AFE-3A31B36491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4" y="0"/>
            <a:ext cx="4648169" cy="6858000"/>
          </a:xfrm>
          <a:prstGeom prst="rect">
            <a:avLst/>
          </a:prstGeom>
          <a:blipFill dpi="0" rotWithShape="1">
            <a:blip r:embed="rId3">
              <a:duotone>
                <a:schemeClr val="accent1">
                  <a:shade val="45000"/>
                  <a:satMod val="135000"/>
                </a:schemeClr>
                <a:prstClr val="white"/>
              </a:duotone>
              <a:extLst>
                <a:ext uri="{BEBA8EAE-BF5A-486C-A8C5-ECC9F3942E4B}">
                  <a14:imgProps xmlns:a14="http://schemas.microsoft.com/office/drawing/2010/main">
                    <a14:imgLayer r:embed="rId4">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algn="ctr" defTabSz="914400"/>
            <a:endParaRPr lang="en-US" sz="2000" kern="0">
              <a:solidFill>
                <a:prstClr val="white"/>
              </a:solidFill>
              <a:latin typeface="Rockwell Extra Bold" pitchFamily="18" charset="0"/>
            </a:endParaRPr>
          </a:p>
        </p:txBody>
      </p:sp>
      <p:sp>
        <p:nvSpPr>
          <p:cNvPr id="2" name="Title 1">
            <a:extLst>
              <a:ext uri="{FF2B5EF4-FFF2-40B4-BE49-F238E27FC236}">
                <a16:creationId xmlns:a16="http://schemas.microsoft.com/office/drawing/2014/main" id="{C2D30513-4672-3C41-9F13-248D13F51CE9}"/>
              </a:ext>
            </a:extLst>
          </p:cNvPr>
          <p:cNvSpPr>
            <a:spLocks noGrp="1"/>
          </p:cNvSpPr>
          <p:nvPr>
            <p:ph type="title"/>
          </p:nvPr>
        </p:nvSpPr>
        <p:spPr>
          <a:xfrm>
            <a:off x="643468" y="643466"/>
            <a:ext cx="3686312" cy="5528734"/>
          </a:xfrm>
        </p:spPr>
        <p:txBody>
          <a:bodyPr>
            <a:normAutofit/>
          </a:bodyPr>
          <a:lstStyle/>
          <a:p>
            <a:pPr algn="r"/>
            <a:r>
              <a:rPr lang="en-US" sz="6000" dirty="0">
                <a:solidFill>
                  <a:srgbClr val="FFFFFF"/>
                </a:solidFill>
              </a:rPr>
              <a:t>Change Talk Batting Cage</a:t>
            </a:r>
          </a:p>
        </p:txBody>
      </p:sp>
      <p:sp>
        <p:nvSpPr>
          <p:cNvPr id="3" name="Content Placeholder 2">
            <a:extLst>
              <a:ext uri="{FF2B5EF4-FFF2-40B4-BE49-F238E27FC236}">
                <a16:creationId xmlns:a16="http://schemas.microsoft.com/office/drawing/2014/main" id="{1B9F1E3D-4165-EC4F-95C2-486FA2FC2C26}"/>
              </a:ext>
            </a:extLst>
          </p:cNvPr>
          <p:cNvSpPr>
            <a:spLocks noGrp="1"/>
          </p:cNvSpPr>
          <p:nvPr>
            <p:ph idx="1"/>
          </p:nvPr>
        </p:nvSpPr>
        <p:spPr>
          <a:xfrm>
            <a:off x="5053780" y="811161"/>
            <a:ext cx="6318751" cy="5846527"/>
          </a:xfrm>
        </p:spPr>
        <p:txBody>
          <a:bodyPr anchor="ctr">
            <a:normAutofit/>
          </a:bodyPr>
          <a:lstStyle/>
          <a:p>
            <a:pPr marL="514350" indent="-514350">
              <a:spcBef>
                <a:spcPts val="1200"/>
              </a:spcBef>
              <a:buFont typeface="+mj-lt"/>
              <a:buAutoNum type="arabicPeriod"/>
            </a:pPr>
            <a:r>
              <a:rPr lang="en-US" dirty="0">
                <a:latin typeface="Rockwell" panose="02060603020205020403" pitchFamily="18" charset="77"/>
              </a:rPr>
              <a:t>Think about </a:t>
            </a:r>
            <a:r>
              <a:rPr lang="en-US" dirty="0">
                <a:latin typeface="Rockwell" panose="02060603020205020403" pitchFamily="18" charset="77"/>
                <a:cs typeface="Calibri" panose="020F0502020204030204" pitchFamily="34" charset="0"/>
              </a:rPr>
              <a:t>a behavior you might change (losing weight, drinking water, quitting smoking, getting better sleep, etc.). Write down an answer to these questions:</a:t>
            </a:r>
          </a:p>
          <a:p>
            <a:pPr marL="971550" lvl="1" indent="-514350">
              <a:spcBef>
                <a:spcPts val="1200"/>
              </a:spcBef>
              <a:buFont typeface="+mj-lt"/>
              <a:buAutoNum type="alphaLcPeriod"/>
            </a:pPr>
            <a:r>
              <a:rPr lang="en-US" sz="2000" dirty="0">
                <a:latin typeface="Rockwell" panose="02060603020205020403" pitchFamily="18" charset="77"/>
                <a:cs typeface="Calibri" panose="020F0502020204030204" pitchFamily="34" charset="0"/>
              </a:rPr>
              <a:t>I would like to make that change because ____________.</a:t>
            </a:r>
          </a:p>
          <a:p>
            <a:pPr marL="971550" lvl="1" indent="-514350">
              <a:spcBef>
                <a:spcPts val="1200"/>
              </a:spcBef>
              <a:buFont typeface="+mj-lt"/>
              <a:buAutoNum type="alphaLcPeriod"/>
            </a:pPr>
            <a:r>
              <a:rPr lang="en-US" sz="2000" dirty="0">
                <a:latin typeface="Rockwell" panose="02060603020205020403" pitchFamily="18" charset="77"/>
                <a:cs typeface="Calibri" panose="020F0502020204030204" pitchFamily="34" charset="0"/>
              </a:rPr>
              <a:t>If I made that change, one benefit would be ____________.</a:t>
            </a:r>
          </a:p>
          <a:p>
            <a:pPr marL="971550" lvl="1" indent="-514350">
              <a:spcBef>
                <a:spcPts val="1200"/>
              </a:spcBef>
              <a:buFont typeface="+mj-lt"/>
              <a:buAutoNum type="alphaLcPeriod"/>
            </a:pPr>
            <a:r>
              <a:rPr lang="en-US" sz="2000" dirty="0">
                <a:latin typeface="Rockwell" panose="02060603020205020403" pitchFamily="18" charset="77"/>
                <a:cs typeface="Calibri" panose="020F0502020204030204" pitchFamily="34" charset="0"/>
              </a:rPr>
              <a:t>If I decided to make that change, the first thing I would do is ___________.</a:t>
            </a:r>
          </a:p>
          <a:p>
            <a:pPr marL="514350" indent="-514350">
              <a:buFont typeface="+mj-lt"/>
              <a:buAutoNum type="arabicPeriod"/>
            </a:pPr>
            <a:r>
              <a:rPr lang="en-US" dirty="0">
                <a:latin typeface="Rockwell" panose="02060603020205020403" pitchFamily="18" charset="77"/>
              </a:rPr>
              <a:t>Form a group of 4 people.</a:t>
            </a:r>
          </a:p>
          <a:p>
            <a:pPr marL="514350" indent="-514350">
              <a:buFont typeface="+mj-lt"/>
              <a:buAutoNum type="arabicPeriod"/>
            </a:pPr>
            <a:r>
              <a:rPr lang="en-US" dirty="0">
                <a:latin typeface="Rockwell" panose="02060603020205020403" pitchFamily="18" charset="77"/>
              </a:rPr>
              <a:t>Each person should take turn reading their statements, one at a time, to the other people in the group. </a:t>
            </a:r>
          </a:p>
          <a:p>
            <a:pPr marL="514350" indent="-514350">
              <a:buFont typeface="+mj-lt"/>
              <a:buAutoNum type="arabicPeriod"/>
            </a:pPr>
            <a:r>
              <a:rPr lang="en-US" dirty="0">
                <a:latin typeface="Rockwell" panose="02060603020205020403" pitchFamily="18" charset="77"/>
              </a:rPr>
              <a:t>Each other person should respond to the statement with an open question, affirmation, or reflection. </a:t>
            </a:r>
          </a:p>
          <a:p>
            <a:pPr marL="971550" lvl="1" indent="-514350">
              <a:spcBef>
                <a:spcPts val="1200"/>
              </a:spcBef>
              <a:buFont typeface="+mj-lt"/>
              <a:buAutoNum type="arabicPeriod"/>
            </a:pPr>
            <a:endParaRPr lang="en-US" sz="1700" dirty="0">
              <a:latin typeface="Calibri" panose="020F0502020204030204" pitchFamily="34" charset="0"/>
              <a:cs typeface="Calibri" panose="020F0502020204030204" pitchFamily="34" charset="0"/>
            </a:endParaRPr>
          </a:p>
          <a:p>
            <a:pPr marL="514350" indent="-514350">
              <a:buFont typeface="+mj-lt"/>
              <a:buAutoNum type="arabicPeriod"/>
            </a:pPr>
            <a:endParaRPr lang="en-US" sz="1700" dirty="0"/>
          </a:p>
        </p:txBody>
      </p:sp>
      <p:sp>
        <p:nvSpPr>
          <p:cNvPr id="12" name="Oval 11">
            <a:extLst>
              <a:ext uri="{FF2B5EF4-FFF2-40B4-BE49-F238E27FC236}">
                <a16:creationId xmlns:a16="http://schemas.microsoft.com/office/drawing/2014/main" id="{BA218FBC-B2D6-48CA-9289-C4110162ED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5">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4" name="Oval 13">
            <a:extLst>
              <a:ext uri="{FF2B5EF4-FFF2-40B4-BE49-F238E27FC236}">
                <a16:creationId xmlns:a16="http://schemas.microsoft.com/office/drawing/2014/main" id="{2DED9084-49DA-4911-ACB7-5F9E4DEFA0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41138833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838199" y="1080752"/>
            <a:ext cx="10515600" cy="1325563"/>
          </a:xfrm>
        </p:spPr>
        <p:txBody>
          <a:bodyPr>
            <a:normAutofit/>
          </a:bodyPr>
          <a:lstStyle/>
          <a:p>
            <a:pPr algn="ctr"/>
            <a:r>
              <a:rPr lang="en-US" sz="4800" dirty="0">
                <a:solidFill>
                  <a:schemeClr val="accent1"/>
                </a:solidFill>
                <a:cs typeface="Calibri" panose="020F0502020204030204" pitchFamily="34" charset="0"/>
              </a:rPr>
              <a:t>“Change Talk Batting Cage” Debrief</a:t>
            </a:r>
          </a:p>
        </p:txBody>
      </p:sp>
      <p:sp>
        <p:nvSpPr>
          <p:cNvPr id="12" name="Content Placeholder 11"/>
          <p:cNvSpPr>
            <a:spLocks noGrp="1"/>
          </p:cNvSpPr>
          <p:nvPr>
            <p:ph idx="1"/>
          </p:nvPr>
        </p:nvSpPr>
        <p:spPr>
          <a:xfrm>
            <a:off x="1071043" y="2574757"/>
            <a:ext cx="10049913" cy="3932405"/>
          </a:xfrm>
        </p:spPr>
        <p:txBody>
          <a:bodyPr>
            <a:noAutofit/>
          </a:bodyPr>
          <a:lstStyle/>
          <a:p>
            <a:pPr marL="0" indent="0" algn="ctr">
              <a:lnSpc>
                <a:spcPct val="110000"/>
              </a:lnSpc>
              <a:spcBef>
                <a:spcPts val="468"/>
              </a:spcBef>
              <a:buNone/>
            </a:pPr>
            <a:r>
              <a:rPr lang="en-US" sz="3600" i="1" dirty="0">
                <a:latin typeface="Rockwell" panose="02060603020205020403" pitchFamily="18" charset="77"/>
                <a:cs typeface="Calibri" panose="020F0502020204030204" pitchFamily="34" charset="0"/>
              </a:rPr>
              <a:t>What kind of change talk statements did you write down?</a:t>
            </a:r>
            <a:endParaRPr lang="en-US" sz="1800" i="1" dirty="0">
              <a:latin typeface="Rockwell" panose="02060603020205020403" pitchFamily="18" charset="77"/>
              <a:cs typeface="Calibri" panose="020F0502020204030204" pitchFamily="34" charset="0"/>
            </a:endParaRPr>
          </a:p>
          <a:p>
            <a:pPr marL="0" indent="0" algn="ctr">
              <a:lnSpc>
                <a:spcPct val="110000"/>
              </a:lnSpc>
              <a:spcBef>
                <a:spcPts val="468"/>
              </a:spcBef>
              <a:buNone/>
            </a:pPr>
            <a:r>
              <a:rPr lang="en-US" sz="3600" i="1" dirty="0">
                <a:latin typeface="Rockwell" panose="02060603020205020403" pitchFamily="18" charset="77"/>
              </a:rPr>
              <a:t>Which responses made you want to talk more about change?</a:t>
            </a:r>
          </a:p>
          <a:p>
            <a:pPr>
              <a:lnSpc>
                <a:spcPct val="110000"/>
              </a:lnSpc>
              <a:spcBef>
                <a:spcPts val="468"/>
              </a:spcBef>
            </a:pPr>
            <a:endParaRPr lang="en-US" sz="1800" dirty="0">
              <a:latin typeface="Rockwell" panose="02060603020205020403" pitchFamily="18" charset="77"/>
              <a:cs typeface="Calibri" panose="020F0502020204030204" pitchFamily="34" charset="0"/>
            </a:endParaRPr>
          </a:p>
          <a:p>
            <a:pPr>
              <a:lnSpc>
                <a:spcPct val="110000"/>
              </a:lnSpc>
              <a:spcBef>
                <a:spcPts val="468"/>
              </a:spcBef>
            </a:pPr>
            <a:endParaRPr lang="en-US" sz="1800" dirty="0">
              <a:solidFill>
                <a:srgbClr val="000000"/>
              </a:solidFill>
              <a:latin typeface="Rockwell" panose="02060603020205020403" pitchFamily="18" charset="77"/>
              <a:cs typeface="Calibri" panose="020F0502020204030204" pitchFamily="34" charset="0"/>
            </a:endParaRPr>
          </a:p>
          <a:p>
            <a:pPr marL="0" indent="0">
              <a:buNone/>
            </a:pPr>
            <a:endParaRPr lang="en-US" sz="1800" dirty="0">
              <a:latin typeface="Rockwell" panose="02060603020205020403" pitchFamily="18" charset="77"/>
              <a:cs typeface="Calibri" panose="020F0502020204030204" pitchFamily="34" charset="0"/>
            </a:endParaRPr>
          </a:p>
        </p:txBody>
      </p:sp>
    </p:spTree>
    <p:extLst>
      <p:ext uri="{BB962C8B-B14F-4D97-AF65-F5344CB8AC3E}">
        <p14:creationId xmlns:p14="http://schemas.microsoft.com/office/powerpoint/2010/main" val="1175000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3C06EAFD-0C69-4B3B-BEA7-E7E11DDF9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A4066C89-42FB-4624-9AFE-3A31B36491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4" y="0"/>
            <a:ext cx="4648169" cy="6858000"/>
          </a:xfrm>
          <a:prstGeom prst="rect">
            <a:avLst/>
          </a:prstGeom>
          <a:blipFill dpi="0" rotWithShape="1">
            <a:blip r:embed="rId3">
              <a:duotone>
                <a:schemeClr val="accent1">
                  <a:shade val="45000"/>
                  <a:satMod val="135000"/>
                </a:schemeClr>
                <a:prstClr val="white"/>
              </a:duotone>
              <a:extLst>
                <a:ext uri="{BEBA8EAE-BF5A-486C-A8C5-ECC9F3942E4B}">
                  <a14:imgProps xmlns:a14="http://schemas.microsoft.com/office/drawing/2010/main">
                    <a14:imgLayer r:embed="rId4">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algn="ctr" defTabSz="914400"/>
            <a:endParaRPr lang="en-US" sz="2000" kern="0">
              <a:solidFill>
                <a:prstClr val="white"/>
              </a:solidFill>
              <a:latin typeface="Rockwell Extra Bold" pitchFamily="18" charset="0"/>
            </a:endParaRPr>
          </a:p>
        </p:txBody>
      </p:sp>
      <p:sp>
        <p:nvSpPr>
          <p:cNvPr id="9" name="Title 8"/>
          <p:cNvSpPr>
            <a:spLocks noGrp="1"/>
          </p:cNvSpPr>
          <p:nvPr>
            <p:ph type="title"/>
          </p:nvPr>
        </p:nvSpPr>
        <p:spPr>
          <a:xfrm>
            <a:off x="643468" y="643466"/>
            <a:ext cx="3686312" cy="5528734"/>
          </a:xfrm>
        </p:spPr>
        <p:txBody>
          <a:bodyPr>
            <a:normAutofit/>
          </a:bodyPr>
          <a:lstStyle/>
          <a:p>
            <a:pPr algn="r"/>
            <a:r>
              <a:rPr lang="en-US" sz="6000" dirty="0">
                <a:solidFill>
                  <a:srgbClr val="FFFFFF"/>
                </a:solidFill>
                <a:ea typeface="HGPSoeiKakugothicUB" panose="020B0900000000000000" pitchFamily="34" charset="-128"/>
                <a:cs typeface="Calibri" panose="020F0502020204030204" pitchFamily="34" charset="0"/>
              </a:rPr>
              <a:t>Focus on Change Talk</a:t>
            </a:r>
          </a:p>
        </p:txBody>
      </p:sp>
      <p:sp>
        <p:nvSpPr>
          <p:cNvPr id="12" name="Content Placeholder 11"/>
          <p:cNvSpPr>
            <a:spLocks noGrp="1"/>
          </p:cNvSpPr>
          <p:nvPr>
            <p:ph idx="1"/>
          </p:nvPr>
        </p:nvSpPr>
        <p:spPr>
          <a:xfrm>
            <a:off x="5053780" y="2123768"/>
            <a:ext cx="6261920" cy="4048431"/>
          </a:xfrm>
        </p:spPr>
        <p:txBody>
          <a:bodyPr anchor="ctr">
            <a:noAutofit/>
          </a:bodyPr>
          <a:lstStyle/>
          <a:p>
            <a:pPr marL="514350" indent="-514350">
              <a:spcBef>
                <a:spcPts val="468"/>
              </a:spcBef>
              <a:buFont typeface="+mj-lt"/>
              <a:buAutoNum type="arabicPeriod"/>
            </a:pPr>
            <a:r>
              <a:rPr lang="en-US" sz="2400" dirty="0">
                <a:latin typeface="Rockwell" panose="02060603020205020403" pitchFamily="18" charset="77"/>
                <a:cs typeface="Calibri" panose="020F0502020204030204" pitchFamily="34" charset="0"/>
              </a:rPr>
              <a:t>Form a group of three people: a speaker, an interviewer, and a recorder. </a:t>
            </a:r>
          </a:p>
          <a:p>
            <a:pPr marL="514350" indent="-514350">
              <a:spcBef>
                <a:spcPts val="468"/>
              </a:spcBef>
              <a:buFont typeface="+mj-lt"/>
              <a:buAutoNum type="arabicPeriod"/>
            </a:pPr>
            <a:r>
              <a:rPr lang="en-US" sz="2400" dirty="0">
                <a:latin typeface="Rockwell" panose="02060603020205020403" pitchFamily="18" charset="77"/>
                <a:cs typeface="Calibri" panose="020F0502020204030204" pitchFamily="34" charset="0"/>
              </a:rPr>
              <a:t>The speaker should think about a behavior he/she is interested in changing (losing weight, drinking water, quitting smoking, getting better sleep, etc.).</a:t>
            </a:r>
          </a:p>
          <a:p>
            <a:pPr marL="514350" indent="-514350">
              <a:spcBef>
                <a:spcPts val="468"/>
              </a:spcBef>
              <a:buFont typeface="+mj-lt"/>
              <a:buAutoNum type="arabicPeriod"/>
            </a:pPr>
            <a:r>
              <a:rPr lang="en-US" sz="2400" dirty="0">
                <a:latin typeface="Rockwell" panose="02060603020205020403" pitchFamily="18" charset="77"/>
                <a:cs typeface="Calibri" panose="020F0502020204030204" pitchFamily="34" charset="0"/>
              </a:rPr>
              <a:t>The interviewer should spend 5 minutes interviewing the speaker about their thoughts and ideas about that behavior. </a:t>
            </a:r>
            <a:r>
              <a:rPr lang="en-US" sz="2400" u="sng" dirty="0">
                <a:latin typeface="Rockwell" panose="02060603020205020403" pitchFamily="18" charset="77"/>
                <a:cs typeface="Calibri" panose="020F0502020204030204" pitchFamily="34" charset="0"/>
              </a:rPr>
              <a:t>Try to elicit change talk around desire, ability, reasons, need, and commitment to change. </a:t>
            </a:r>
          </a:p>
          <a:p>
            <a:pPr marL="514350" indent="-514350">
              <a:spcBef>
                <a:spcPts val="468"/>
              </a:spcBef>
              <a:buFont typeface="+mj-lt"/>
              <a:buAutoNum type="arabicPeriod"/>
            </a:pPr>
            <a:r>
              <a:rPr lang="en-US" sz="2400" dirty="0">
                <a:latin typeface="Rockwell" panose="02060603020205020403" pitchFamily="18" charset="77"/>
                <a:cs typeface="Calibri" panose="020F0502020204030204" pitchFamily="34" charset="0"/>
              </a:rPr>
              <a:t>The recorder should keep track of any change talk they hear from the speaker.</a:t>
            </a:r>
          </a:p>
          <a:p>
            <a:pPr marL="514350" indent="-514350">
              <a:spcBef>
                <a:spcPts val="468"/>
              </a:spcBef>
              <a:buFont typeface="+mj-lt"/>
              <a:buAutoNum type="arabicPeriod"/>
            </a:pPr>
            <a:r>
              <a:rPr lang="en-US" sz="2400" dirty="0">
                <a:latin typeface="Rockwell" panose="02060603020205020403" pitchFamily="18" charset="77"/>
                <a:cs typeface="Calibri" panose="020F0502020204030204" pitchFamily="34" charset="0"/>
              </a:rPr>
              <a:t>At the end of 5 minutes, switch roles. </a:t>
            </a:r>
          </a:p>
          <a:p>
            <a:pPr>
              <a:spcBef>
                <a:spcPts val="468"/>
              </a:spcBef>
            </a:pPr>
            <a:endParaRPr lang="en-US" dirty="0">
              <a:latin typeface="Calibri" panose="020F0502020204030204" pitchFamily="34" charset="0"/>
              <a:cs typeface="Calibri" panose="020F0502020204030204" pitchFamily="34" charset="0"/>
            </a:endParaRPr>
          </a:p>
          <a:p>
            <a:pPr>
              <a:spcBef>
                <a:spcPts val="468"/>
              </a:spcBef>
            </a:pPr>
            <a:endParaRPr lang="en-US" dirty="0">
              <a:latin typeface="Calibri" panose="020F0502020204030204" pitchFamily="34" charset="0"/>
              <a:cs typeface="Calibri" panose="020F0502020204030204" pitchFamily="34" charset="0"/>
            </a:endParaRPr>
          </a:p>
          <a:p>
            <a:pPr>
              <a:spcBef>
                <a:spcPts val="468"/>
              </a:spcBef>
            </a:pPr>
            <a:endParaRPr lang="en-US" dirty="0">
              <a:latin typeface="Calibri" panose="020F0502020204030204" pitchFamily="34" charset="0"/>
              <a:cs typeface="Calibri" panose="020F0502020204030204" pitchFamily="34" charset="0"/>
            </a:endParaRPr>
          </a:p>
          <a:p>
            <a:pPr marL="0" indent="0">
              <a:buNone/>
            </a:pPr>
            <a:endParaRPr lang="en-US" dirty="0">
              <a:latin typeface="Calibri" panose="020F0502020204030204" pitchFamily="34" charset="0"/>
              <a:cs typeface="Calibri" panose="020F0502020204030204" pitchFamily="34" charset="0"/>
            </a:endParaRPr>
          </a:p>
        </p:txBody>
      </p:sp>
      <p:sp>
        <p:nvSpPr>
          <p:cNvPr id="21" name="Oval 20">
            <a:extLst>
              <a:ext uri="{FF2B5EF4-FFF2-40B4-BE49-F238E27FC236}">
                <a16:creationId xmlns:a16="http://schemas.microsoft.com/office/drawing/2014/main" id="{BA218FBC-B2D6-48CA-9289-C4110162ED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5">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23" name="Oval 22">
            <a:extLst>
              <a:ext uri="{FF2B5EF4-FFF2-40B4-BE49-F238E27FC236}">
                <a16:creationId xmlns:a16="http://schemas.microsoft.com/office/drawing/2014/main" id="{2DED9084-49DA-4911-ACB7-5F9E4DEFA0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9486420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838199" y="1080752"/>
            <a:ext cx="10515600" cy="1325563"/>
          </a:xfrm>
        </p:spPr>
        <p:txBody>
          <a:bodyPr>
            <a:normAutofit/>
          </a:bodyPr>
          <a:lstStyle/>
          <a:p>
            <a:pPr algn="ctr"/>
            <a:r>
              <a:rPr lang="en-US" sz="4800" dirty="0">
                <a:solidFill>
                  <a:schemeClr val="accent1"/>
                </a:solidFill>
                <a:cs typeface="Calibri" panose="020F0502020204030204" pitchFamily="34" charset="0"/>
              </a:rPr>
              <a:t>“Focus on Change Talk” Debrief</a:t>
            </a:r>
          </a:p>
        </p:txBody>
      </p:sp>
      <p:sp>
        <p:nvSpPr>
          <p:cNvPr id="12" name="Content Placeholder 11"/>
          <p:cNvSpPr>
            <a:spLocks noGrp="1"/>
          </p:cNvSpPr>
          <p:nvPr>
            <p:ph idx="1"/>
          </p:nvPr>
        </p:nvSpPr>
        <p:spPr>
          <a:xfrm>
            <a:off x="1071043" y="2574757"/>
            <a:ext cx="10049913" cy="3932405"/>
          </a:xfrm>
        </p:spPr>
        <p:txBody>
          <a:bodyPr>
            <a:noAutofit/>
          </a:bodyPr>
          <a:lstStyle/>
          <a:p>
            <a:pPr marL="0" indent="0" algn="ctr">
              <a:lnSpc>
                <a:spcPct val="110000"/>
              </a:lnSpc>
              <a:spcBef>
                <a:spcPts val="468"/>
              </a:spcBef>
              <a:buNone/>
            </a:pPr>
            <a:r>
              <a:rPr lang="en-US" sz="3600" i="1" dirty="0">
                <a:latin typeface="Rockwell" panose="02060603020205020403" pitchFamily="18" charset="77"/>
              </a:rPr>
              <a:t>What’s one thing the interviewer said that was helpful to the speaker?</a:t>
            </a:r>
          </a:p>
          <a:p>
            <a:pPr marL="0" indent="0" algn="ctr">
              <a:lnSpc>
                <a:spcPct val="110000"/>
              </a:lnSpc>
              <a:spcBef>
                <a:spcPts val="468"/>
              </a:spcBef>
              <a:buNone/>
            </a:pPr>
            <a:r>
              <a:rPr lang="en-US" sz="3600" i="1" dirty="0">
                <a:latin typeface="Rockwell" panose="02060603020205020403" pitchFamily="18" charset="77"/>
                <a:cs typeface="Calibri" panose="020F0502020204030204" pitchFamily="34" charset="0"/>
              </a:rPr>
              <a:t>What kinds of change talk did you notice?</a:t>
            </a:r>
            <a:endParaRPr lang="en-US" sz="1800" i="1" dirty="0">
              <a:latin typeface="Rockwell" panose="02060603020205020403" pitchFamily="18" charset="77"/>
              <a:cs typeface="Calibri" panose="020F0502020204030204" pitchFamily="34" charset="0"/>
            </a:endParaRPr>
          </a:p>
          <a:p>
            <a:pPr>
              <a:lnSpc>
                <a:spcPct val="110000"/>
              </a:lnSpc>
              <a:spcBef>
                <a:spcPts val="468"/>
              </a:spcBef>
            </a:pPr>
            <a:endParaRPr lang="en-US" sz="1800" dirty="0">
              <a:latin typeface="Calibri" panose="020F0502020204030204" pitchFamily="34" charset="0"/>
              <a:cs typeface="Calibri" panose="020F0502020204030204" pitchFamily="34" charset="0"/>
            </a:endParaRPr>
          </a:p>
          <a:p>
            <a:pPr>
              <a:lnSpc>
                <a:spcPct val="110000"/>
              </a:lnSpc>
              <a:spcBef>
                <a:spcPts val="468"/>
              </a:spcBef>
            </a:pPr>
            <a:endParaRPr lang="en-US" sz="1800" dirty="0">
              <a:solidFill>
                <a:srgbClr val="000000"/>
              </a:solidFill>
              <a:latin typeface="Calibri" panose="020F0502020204030204" pitchFamily="34" charset="0"/>
              <a:cs typeface="Calibri" panose="020F0502020204030204" pitchFamily="34" charset="0"/>
            </a:endParaRPr>
          </a:p>
          <a:p>
            <a:pPr marL="0" indent="0">
              <a:buNone/>
            </a:pPr>
            <a:endParaRPr lang="en-US" sz="1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518123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838200" y="1524634"/>
            <a:ext cx="10515600" cy="1325563"/>
          </a:xfrm>
        </p:spPr>
        <p:txBody>
          <a:bodyPr>
            <a:normAutofit/>
          </a:bodyPr>
          <a:lstStyle/>
          <a:p>
            <a:pPr algn="ctr"/>
            <a:r>
              <a:rPr lang="en-US" sz="4800" dirty="0">
                <a:solidFill>
                  <a:schemeClr val="accent1"/>
                </a:solidFill>
                <a:cs typeface="Calibri" panose="020F0502020204030204" pitchFamily="34" charset="0"/>
              </a:rPr>
              <a:t>Module 5 Debrief</a:t>
            </a:r>
          </a:p>
        </p:txBody>
      </p:sp>
      <p:sp>
        <p:nvSpPr>
          <p:cNvPr id="12" name="Content Placeholder 11"/>
          <p:cNvSpPr>
            <a:spLocks noGrp="1"/>
          </p:cNvSpPr>
          <p:nvPr>
            <p:ph idx="1"/>
          </p:nvPr>
        </p:nvSpPr>
        <p:spPr>
          <a:xfrm>
            <a:off x="1071043" y="3017520"/>
            <a:ext cx="10049913" cy="3489643"/>
          </a:xfrm>
        </p:spPr>
        <p:txBody>
          <a:bodyPr>
            <a:noAutofit/>
          </a:bodyPr>
          <a:lstStyle/>
          <a:p>
            <a:pPr marL="0" indent="0" algn="ctr">
              <a:lnSpc>
                <a:spcPct val="110000"/>
              </a:lnSpc>
              <a:spcBef>
                <a:spcPts val="468"/>
              </a:spcBef>
              <a:buNone/>
            </a:pPr>
            <a:r>
              <a:rPr lang="en-US" sz="3600" i="1" dirty="0">
                <a:latin typeface="Rockwell" panose="02060603020205020403" pitchFamily="18" charset="77"/>
                <a:cs typeface="Calibri" panose="020F0502020204030204" pitchFamily="34" charset="0"/>
              </a:rPr>
              <a:t>Write down one thing you learned in this module that stands out</a:t>
            </a:r>
          </a:p>
          <a:p>
            <a:pPr>
              <a:lnSpc>
                <a:spcPct val="110000"/>
              </a:lnSpc>
              <a:spcBef>
                <a:spcPts val="468"/>
              </a:spcBef>
            </a:pPr>
            <a:endParaRPr lang="en-US" sz="1800" dirty="0">
              <a:latin typeface="Calibri" panose="020F0502020204030204" pitchFamily="34" charset="0"/>
              <a:cs typeface="Calibri" panose="020F0502020204030204" pitchFamily="34" charset="0"/>
            </a:endParaRPr>
          </a:p>
          <a:p>
            <a:pPr>
              <a:lnSpc>
                <a:spcPct val="110000"/>
              </a:lnSpc>
              <a:spcBef>
                <a:spcPts val="468"/>
              </a:spcBef>
            </a:pPr>
            <a:endParaRPr lang="en-US" sz="1800" dirty="0">
              <a:latin typeface="Calibri" panose="020F0502020204030204" pitchFamily="34" charset="0"/>
              <a:cs typeface="Calibri" panose="020F0502020204030204" pitchFamily="34" charset="0"/>
            </a:endParaRPr>
          </a:p>
          <a:p>
            <a:pPr>
              <a:lnSpc>
                <a:spcPct val="110000"/>
              </a:lnSpc>
              <a:spcBef>
                <a:spcPts val="468"/>
              </a:spcBef>
            </a:pPr>
            <a:endParaRPr lang="en-US" sz="1800" dirty="0">
              <a:solidFill>
                <a:srgbClr val="000000"/>
              </a:solidFill>
              <a:latin typeface="Calibri" panose="020F0502020204030204" pitchFamily="34" charset="0"/>
              <a:cs typeface="Calibri" panose="020F0502020204030204" pitchFamily="34" charset="0"/>
            </a:endParaRPr>
          </a:p>
          <a:p>
            <a:pPr marL="0" indent="0">
              <a:buNone/>
            </a:pPr>
            <a:endParaRPr lang="en-US" sz="1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03624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7" name="Rectangle 7"/>
          <p:cNvSpPr>
            <a:spLocks noGrp="1" noChangeArrowheads="1"/>
          </p:cNvSpPr>
          <p:nvPr>
            <p:ph type="title"/>
          </p:nvPr>
        </p:nvSpPr>
        <p:spPr>
          <a:xfrm>
            <a:off x="279372" y="351976"/>
            <a:ext cx="11715938" cy="1315864"/>
          </a:xfrm>
        </p:spPr>
        <p:txBody>
          <a:bodyPr>
            <a:normAutofit/>
          </a:bodyPr>
          <a:lstStyle/>
          <a:p>
            <a:pPr algn="ctr"/>
            <a:r>
              <a:rPr lang="en-US" dirty="0">
                <a:solidFill>
                  <a:schemeClr val="accent1"/>
                </a:solidFill>
                <a:cs typeface="Calibri" panose="020F0502020204030204" pitchFamily="34" charset="0"/>
              </a:rPr>
              <a:t>How Talk Leads to Change</a:t>
            </a:r>
          </a:p>
        </p:txBody>
      </p:sp>
      <p:sp>
        <p:nvSpPr>
          <p:cNvPr id="2439170" name="Rectangle 2"/>
          <p:cNvSpPr>
            <a:spLocks noGrp="1" noChangeArrowheads="1"/>
          </p:cNvSpPr>
          <p:nvPr>
            <p:ph idx="1"/>
          </p:nvPr>
        </p:nvSpPr>
        <p:spPr>
          <a:xfrm>
            <a:off x="807200" y="2741907"/>
            <a:ext cx="2330884" cy="2699929"/>
          </a:xfrm>
        </p:spPr>
        <p:txBody>
          <a:bodyPr>
            <a:noAutofit/>
          </a:bodyPr>
          <a:lstStyle/>
          <a:p>
            <a:pPr>
              <a:buFont typeface="Wingdings" charset="0"/>
              <a:buNone/>
            </a:pPr>
            <a:r>
              <a:rPr lang="en-US" sz="4000" dirty="0">
                <a:latin typeface="Rockwell" panose="02060603020205020403" pitchFamily="18" charset="77"/>
                <a:cs typeface="Calibri" panose="020F0502020204030204" pitchFamily="34" charset="0"/>
              </a:rPr>
              <a:t>Desire</a:t>
            </a:r>
          </a:p>
          <a:p>
            <a:pPr>
              <a:buFont typeface="Wingdings" charset="0"/>
              <a:buNone/>
            </a:pPr>
            <a:r>
              <a:rPr lang="en-US" sz="4000" dirty="0">
                <a:latin typeface="Rockwell" panose="02060603020205020403" pitchFamily="18" charset="77"/>
                <a:cs typeface="Calibri" panose="020F0502020204030204" pitchFamily="34" charset="0"/>
              </a:rPr>
              <a:t>Ability</a:t>
            </a:r>
          </a:p>
          <a:p>
            <a:pPr>
              <a:buFont typeface="Wingdings" charset="0"/>
              <a:buNone/>
            </a:pPr>
            <a:r>
              <a:rPr lang="en-US" sz="4000" dirty="0">
                <a:latin typeface="Rockwell" panose="02060603020205020403" pitchFamily="18" charset="77"/>
                <a:cs typeface="Calibri" panose="020F0502020204030204" pitchFamily="34" charset="0"/>
              </a:rPr>
              <a:t>Reasons</a:t>
            </a:r>
          </a:p>
          <a:p>
            <a:pPr>
              <a:buFont typeface="Wingdings" charset="0"/>
              <a:buNone/>
            </a:pPr>
            <a:r>
              <a:rPr lang="en-US" sz="4000" dirty="0">
                <a:latin typeface="Rockwell" panose="02060603020205020403" pitchFamily="18" charset="77"/>
                <a:cs typeface="Calibri" panose="020F0502020204030204" pitchFamily="34" charset="0"/>
              </a:rPr>
              <a:t>Need</a:t>
            </a:r>
          </a:p>
        </p:txBody>
      </p:sp>
      <p:sp>
        <p:nvSpPr>
          <p:cNvPr id="2439171" name="Rectangle 3"/>
          <p:cNvSpPr>
            <a:spLocks noChangeArrowheads="1"/>
          </p:cNvSpPr>
          <p:nvPr/>
        </p:nvSpPr>
        <p:spPr bwMode="auto">
          <a:xfrm>
            <a:off x="4380271" y="3621514"/>
            <a:ext cx="3598605" cy="9597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4400" dirty="0">
                <a:latin typeface="Rockwell" panose="02060603020205020403" pitchFamily="18" charset="77"/>
                <a:cs typeface="Calibri" panose="020F0502020204030204" pitchFamily="34" charset="0"/>
              </a:rPr>
              <a:t>Commitment</a:t>
            </a:r>
          </a:p>
        </p:txBody>
      </p:sp>
      <p:sp>
        <p:nvSpPr>
          <p:cNvPr id="2439172" name="Rectangle 4"/>
          <p:cNvSpPr>
            <a:spLocks noChangeArrowheads="1"/>
          </p:cNvSpPr>
          <p:nvPr/>
        </p:nvSpPr>
        <p:spPr bwMode="auto">
          <a:xfrm>
            <a:off x="9086941" y="3611989"/>
            <a:ext cx="2330884" cy="9597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4400" dirty="0">
                <a:latin typeface="Rockwell" panose="02060603020205020403" pitchFamily="18" charset="77"/>
                <a:cs typeface="Calibri" panose="020F0502020204030204" pitchFamily="34" charset="0"/>
              </a:rPr>
              <a:t>Change</a:t>
            </a:r>
          </a:p>
        </p:txBody>
      </p:sp>
      <p:cxnSp>
        <p:nvCxnSpPr>
          <p:cNvPr id="2439173" name="AutoShape 5"/>
          <p:cNvCxnSpPr>
            <a:cxnSpLocks noChangeShapeType="1"/>
          </p:cNvCxnSpPr>
          <p:nvPr/>
        </p:nvCxnSpPr>
        <p:spPr bwMode="auto">
          <a:xfrm>
            <a:off x="2957402" y="4058551"/>
            <a:ext cx="1451905" cy="0"/>
          </a:xfrm>
          <a:prstGeom prst="straightConnector1">
            <a:avLst/>
          </a:prstGeom>
          <a:noFill/>
          <a:ln w="63500">
            <a:solidFill>
              <a:schemeClr val="accent4"/>
            </a:solidFill>
            <a:round/>
            <a:headEnd/>
            <a:tailEnd type="triangle" w="med" len="med"/>
          </a:ln>
          <a:extLst>
            <a:ext uri="{909E8E84-426E-40dd-AFC4-6F175D3DCCD1}">
              <a14:hiddenFill xmlns="" xmlns:a14="http://schemas.microsoft.com/office/drawing/2010/main">
                <a:noFill/>
              </a14:hiddenFill>
            </a:ext>
          </a:extLst>
        </p:spPr>
      </p:cxnSp>
      <p:cxnSp>
        <p:nvCxnSpPr>
          <p:cNvPr id="2439174" name="AutoShape 6"/>
          <p:cNvCxnSpPr>
            <a:cxnSpLocks noChangeShapeType="1"/>
          </p:cNvCxnSpPr>
          <p:nvPr/>
        </p:nvCxnSpPr>
        <p:spPr bwMode="auto">
          <a:xfrm flipV="1">
            <a:off x="7874049" y="4051409"/>
            <a:ext cx="1268270" cy="7142"/>
          </a:xfrm>
          <a:prstGeom prst="straightConnector1">
            <a:avLst/>
          </a:prstGeom>
          <a:noFill/>
          <a:ln w="63500">
            <a:solidFill>
              <a:schemeClr val="accent4"/>
            </a:solidFill>
            <a:round/>
            <a:headEnd/>
            <a:tailEnd type="triangle" w="med" len="med"/>
          </a:ln>
          <a:extLst>
            <a:ext uri="{909E8E84-426E-40dd-AFC4-6F175D3DCCD1}">
              <a14:hiddenFill xmlns="" xmlns:a14="http://schemas.microsoft.com/office/drawing/2010/main">
                <a:noFill/>
              </a14:hiddenFill>
            </a:ext>
          </a:extLst>
        </p:spPr>
      </p:cxnSp>
      <p:sp>
        <p:nvSpPr>
          <p:cNvPr id="9" name="Rectangle 3">
            <a:extLst>
              <a:ext uri="{FF2B5EF4-FFF2-40B4-BE49-F238E27FC236}">
                <a16:creationId xmlns:a16="http://schemas.microsoft.com/office/drawing/2014/main" id="{428A1033-636F-BD4B-A661-1F590725236E}"/>
              </a:ext>
            </a:extLst>
          </p:cNvPr>
          <p:cNvSpPr>
            <a:spLocks noChangeArrowheads="1"/>
          </p:cNvSpPr>
          <p:nvPr/>
        </p:nvSpPr>
        <p:spPr bwMode="auto">
          <a:xfrm>
            <a:off x="765718" y="2064981"/>
            <a:ext cx="3286353" cy="9597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400" dirty="0">
                <a:latin typeface="Rockwell" panose="02060603020205020403" pitchFamily="18" charset="77"/>
                <a:cs typeface="Calibri" panose="020F0502020204030204" pitchFamily="34" charset="0"/>
              </a:rPr>
              <a:t>People talk about: </a:t>
            </a:r>
          </a:p>
        </p:txBody>
      </p:sp>
      <p:sp>
        <p:nvSpPr>
          <p:cNvPr id="10" name="Rectangle 3">
            <a:extLst>
              <a:ext uri="{FF2B5EF4-FFF2-40B4-BE49-F238E27FC236}">
                <a16:creationId xmlns:a16="http://schemas.microsoft.com/office/drawing/2014/main" id="{ACBF408A-12A9-1C4E-B5E5-56EB1F5C5FF2}"/>
              </a:ext>
            </a:extLst>
          </p:cNvPr>
          <p:cNvSpPr>
            <a:spLocks noChangeArrowheads="1"/>
          </p:cNvSpPr>
          <p:nvPr/>
        </p:nvSpPr>
        <p:spPr bwMode="auto">
          <a:xfrm>
            <a:off x="4363443" y="2056866"/>
            <a:ext cx="3846407" cy="9597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400" dirty="0">
                <a:latin typeface="Rockwell" panose="02060603020205020403" pitchFamily="18" charset="77"/>
                <a:cs typeface="Calibri" panose="020F0502020204030204" pitchFamily="34" charset="0"/>
              </a:rPr>
              <a:t>Then they talk about: </a:t>
            </a:r>
          </a:p>
        </p:txBody>
      </p:sp>
      <p:sp>
        <p:nvSpPr>
          <p:cNvPr id="11" name="Rectangle 3">
            <a:extLst>
              <a:ext uri="{FF2B5EF4-FFF2-40B4-BE49-F238E27FC236}">
                <a16:creationId xmlns:a16="http://schemas.microsoft.com/office/drawing/2014/main" id="{0D1DFFA4-D044-E145-AAFA-EC6B5A53FB30}"/>
              </a:ext>
            </a:extLst>
          </p:cNvPr>
          <p:cNvSpPr>
            <a:spLocks noChangeArrowheads="1"/>
          </p:cNvSpPr>
          <p:nvPr/>
        </p:nvSpPr>
        <p:spPr bwMode="auto">
          <a:xfrm>
            <a:off x="9012309" y="2054099"/>
            <a:ext cx="3571222" cy="9597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400" dirty="0">
                <a:latin typeface="Rockwell" panose="02060603020205020403" pitchFamily="18" charset="77"/>
                <a:cs typeface="Calibri" panose="020F0502020204030204" pitchFamily="34" charset="0"/>
              </a:rPr>
              <a:t>Which leads to:</a:t>
            </a:r>
          </a:p>
        </p:txBody>
      </p:sp>
    </p:spTree>
    <p:extLst>
      <p:ext uri="{BB962C8B-B14F-4D97-AF65-F5344CB8AC3E}">
        <p14:creationId xmlns:p14="http://schemas.microsoft.com/office/powerpoint/2010/main" val="39212141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grpSp>
        <p:nvGrpSpPr>
          <p:cNvPr id="137" name="Group 136">
            <a:extLst>
              <a:ext uri="{FF2B5EF4-FFF2-40B4-BE49-F238E27FC236}">
                <a16:creationId xmlns:a16="http://schemas.microsoft.com/office/drawing/2014/main" id="{E799C3D5-7D55-4046-808C-F290F456D6E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1035" y="1679569"/>
            <a:ext cx="3498864" cy="3498858"/>
            <a:chOff x="1061035" y="1679569"/>
            <a:chExt cx="3498864" cy="3498858"/>
          </a:xfrm>
        </p:grpSpPr>
        <p:sp>
          <p:nvSpPr>
            <p:cNvPr id="138" name="Oval 137">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3">
                <a:duotone>
                  <a:schemeClr val="accent1">
                    <a:shade val="45000"/>
                    <a:satMod val="135000"/>
                  </a:schemeClr>
                  <a:prstClr val="white"/>
                </a:duotone>
                <a:extLst>
                  <a:ext uri="{BEBA8EAE-BF5A-486C-A8C5-ECC9F3942E4B}">
                    <a14:imgProps xmlns:a14="http://schemas.microsoft.com/office/drawing/2010/main">
                      <a14:imgLayer r:embed="rId4">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39" name="Oval 138">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49154" name="Rectangle 2"/>
          <p:cNvSpPr>
            <a:spLocks noGrp="1" noChangeArrowheads="1"/>
          </p:cNvSpPr>
          <p:nvPr>
            <p:ph type="title"/>
          </p:nvPr>
        </p:nvSpPr>
        <p:spPr>
          <a:xfrm>
            <a:off x="1490145" y="2376862"/>
            <a:ext cx="2640646" cy="2104273"/>
          </a:xfrm>
          <a:noFill/>
        </p:spPr>
        <p:txBody>
          <a:bodyPr>
            <a:normAutofit/>
          </a:bodyPr>
          <a:lstStyle/>
          <a:p>
            <a:pPr algn="ctr" eaLnBrk="1" hangingPunct="1"/>
            <a:r>
              <a:rPr lang="en-US" sz="3000" dirty="0">
                <a:solidFill>
                  <a:srgbClr val="FFFFFF"/>
                </a:solidFill>
              </a:rPr>
              <a:t>Some examples of change talk</a:t>
            </a:r>
          </a:p>
        </p:txBody>
      </p:sp>
      <p:sp>
        <p:nvSpPr>
          <p:cNvPr id="141" name="Rectangle 140">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5">
              <a:alphaModFix amt="85000"/>
              <a:lum bright="70000" contrast="-70000"/>
              <a:extLst>
                <a:ext uri="{BEBA8EAE-BF5A-486C-A8C5-ECC9F3942E4B}">
                  <a14:imgProps xmlns:a14="http://schemas.microsoft.com/office/drawing/2010/main">
                    <a14:imgLayer r:embed="rId6">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1" name="Rectangle 3">
            <a:extLst>
              <a:ext uri="{FF2B5EF4-FFF2-40B4-BE49-F238E27FC236}">
                <a16:creationId xmlns:a16="http://schemas.microsoft.com/office/drawing/2014/main" id="{2DD01F1B-A458-5944-91DD-2C1D22F55ED0}"/>
              </a:ext>
            </a:extLst>
          </p:cNvPr>
          <p:cNvSpPr txBox="1">
            <a:spLocks noChangeArrowheads="1"/>
          </p:cNvSpPr>
          <p:nvPr/>
        </p:nvSpPr>
        <p:spPr>
          <a:xfrm>
            <a:off x="5626698" y="685800"/>
            <a:ext cx="5703290" cy="5704608"/>
          </a:xfrm>
          <a:prstGeom prst="rect">
            <a:avLst/>
          </a:prstGeom>
        </p:spPr>
        <p:txBody>
          <a:bodyPr vert="horz" lIns="91440" tIns="45720" rIns="91440" bIns="45720" rtlCol="0">
            <a:normAutofit fontScale="85000" lnSpcReduction="20000"/>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pPr>
              <a:lnSpc>
                <a:spcPct val="110000"/>
              </a:lnSpc>
            </a:pPr>
            <a:r>
              <a:rPr lang="en-US" sz="3000" b="1" dirty="0"/>
              <a:t>Desire: </a:t>
            </a:r>
            <a:r>
              <a:rPr lang="en-US" sz="3000" dirty="0"/>
              <a:t>Want, wish, like</a:t>
            </a:r>
            <a:r>
              <a:rPr lang="en-US" sz="3000" b="1" dirty="0"/>
              <a:t> </a:t>
            </a:r>
            <a:r>
              <a:rPr lang="en-US" sz="3000" dirty="0"/>
              <a:t>(</a:t>
            </a:r>
            <a:r>
              <a:rPr lang="en-US" sz="3000" b="1" dirty="0"/>
              <a:t>“</a:t>
            </a:r>
            <a:r>
              <a:rPr lang="en-US" sz="3000" i="1" dirty="0"/>
              <a:t>I want to do better about keeping my stuff organized.”)  </a:t>
            </a:r>
          </a:p>
          <a:p>
            <a:pPr>
              <a:lnSpc>
                <a:spcPct val="110000"/>
              </a:lnSpc>
            </a:pPr>
            <a:r>
              <a:rPr lang="en-US" sz="3000" b="1" dirty="0"/>
              <a:t>Ability:</a:t>
            </a:r>
            <a:r>
              <a:rPr lang="en-US" sz="3000" dirty="0"/>
              <a:t> Can, could, would (“</a:t>
            </a:r>
            <a:r>
              <a:rPr lang="en-US" sz="3000" i="1" dirty="0"/>
              <a:t>I guess I could start keeping track of how much I’m drinking.”</a:t>
            </a:r>
            <a:r>
              <a:rPr lang="en-US" sz="3000" dirty="0"/>
              <a:t>) </a:t>
            </a:r>
            <a:r>
              <a:rPr lang="en-US" sz="3000" i="1" dirty="0"/>
              <a:t> </a:t>
            </a:r>
          </a:p>
          <a:p>
            <a:pPr>
              <a:lnSpc>
                <a:spcPct val="110000"/>
              </a:lnSpc>
            </a:pPr>
            <a:r>
              <a:rPr lang="en-US" sz="3000" b="1" dirty="0"/>
              <a:t>Reasons:</a:t>
            </a:r>
            <a:r>
              <a:rPr lang="en-US" sz="3000" dirty="0"/>
              <a:t> If, then (“</a:t>
            </a:r>
            <a:r>
              <a:rPr lang="en-US" sz="3000" i="1" dirty="0"/>
              <a:t>When I stick to a schedule, it helps keep things straight.”</a:t>
            </a:r>
            <a:r>
              <a:rPr lang="en-US" sz="3000" dirty="0"/>
              <a:t>) </a:t>
            </a:r>
          </a:p>
          <a:p>
            <a:pPr>
              <a:lnSpc>
                <a:spcPct val="110000"/>
              </a:lnSpc>
            </a:pPr>
            <a:r>
              <a:rPr lang="en-US" sz="3000" b="1" dirty="0"/>
              <a:t>Need:</a:t>
            </a:r>
            <a:r>
              <a:rPr lang="en-US" sz="3000" dirty="0"/>
              <a:t> Need, have to, got to (“</a:t>
            </a:r>
            <a:r>
              <a:rPr lang="en-US" sz="3000" i="1" dirty="0"/>
              <a:t>I’ve got to figure out what I’m doing after the Army.”</a:t>
            </a:r>
            <a:r>
              <a:rPr lang="en-US" sz="3000" dirty="0"/>
              <a:t>)</a:t>
            </a:r>
          </a:p>
          <a:p>
            <a:pPr>
              <a:lnSpc>
                <a:spcPct val="110000"/>
              </a:lnSpc>
            </a:pPr>
            <a:r>
              <a:rPr lang="en-US" sz="3000" b="1" dirty="0"/>
              <a:t>Commitment: </a:t>
            </a:r>
            <a:r>
              <a:rPr lang="en-US" sz="3000" dirty="0"/>
              <a:t>Will, going to (“I’ll spend more time on it this week.”)</a:t>
            </a:r>
          </a:p>
        </p:txBody>
      </p:sp>
    </p:spTree>
    <p:extLst>
      <p:ext uri="{BB962C8B-B14F-4D97-AF65-F5344CB8AC3E}">
        <p14:creationId xmlns:p14="http://schemas.microsoft.com/office/powerpoint/2010/main" val="3011100577"/>
      </p:ext>
    </p:extLst>
  </p:cSld>
  <p:clrMapOvr>
    <a:masterClrMapping/>
  </p:clrMapOvr>
  <p:transition advClick="0"/>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39170" name="Rectangle 2"/>
          <p:cNvSpPr>
            <a:spLocks noGrp="1" noChangeArrowheads="1"/>
          </p:cNvSpPr>
          <p:nvPr>
            <p:ph idx="1"/>
          </p:nvPr>
        </p:nvSpPr>
        <p:spPr>
          <a:xfrm>
            <a:off x="905360" y="996481"/>
            <a:ext cx="2384996" cy="2432770"/>
          </a:xfrm>
        </p:spPr>
        <p:txBody>
          <a:bodyPr>
            <a:noAutofit/>
          </a:bodyPr>
          <a:lstStyle/>
          <a:p>
            <a:pPr marL="9525" indent="-9525">
              <a:buFont typeface="Wingdings" charset="0"/>
              <a:buNone/>
            </a:pPr>
            <a:r>
              <a:rPr lang="en-US" sz="2400" dirty="0">
                <a:latin typeface="Rockwell" panose="02060603020205020403" pitchFamily="18" charset="77"/>
                <a:cs typeface="Calibri" panose="020F0502020204030204" pitchFamily="34" charset="0"/>
              </a:rPr>
              <a:t>“I’ve got to improve my performance. My time is dragging down the whole unit.”  </a:t>
            </a:r>
          </a:p>
        </p:txBody>
      </p:sp>
      <p:sp>
        <p:nvSpPr>
          <p:cNvPr id="2439171" name="Rectangle 3"/>
          <p:cNvSpPr>
            <a:spLocks noChangeArrowheads="1"/>
          </p:cNvSpPr>
          <p:nvPr/>
        </p:nvSpPr>
        <p:spPr bwMode="auto">
          <a:xfrm>
            <a:off x="4980632" y="1580549"/>
            <a:ext cx="2748916" cy="88357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9525" indent="-9525">
              <a:spcBef>
                <a:spcPct val="20000"/>
              </a:spcBef>
            </a:pPr>
            <a:r>
              <a:rPr lang="en-US" sz="2400" dirty="0">
                <a:latin typeface="Rockwell" panose="02060603020205020403" pitchFamily="18" charset="77"/>
                <a:cs typeface="Calibri" panose="020F0502020204030204" pitchFamily="34" charset="0"/>
              </a:rPr>
              <a:t>“I’ll practice some more this week.”</a:t>
            </a:r>
          </a:p>
        </p:txBody>
      </p:sp>
      <p:cxnSp>
        <p:nvCxnSpPr>
          <p:cNvPr id="2439173" name="AutoShape 5"/>
          <p:cNvCxnSpPr>
            <a:cxnSpLocks noChangeShapeType="1"/>
          </p:cNvCxnSpPr>
          <p:nvPr/>
        </p:nvCxnSpPr>
        <p:spPr bwMode="auto">
          <a:xfrm>
            <a:off x="3318932" y="2084274"/>
            <a:ext cx="1475956" cy="0"/>
          </a:xfrm>
          <a:prstGeom prst="straightConnector1">
            <a:avLst/>
          </a:prstGeom>
          <a:noFill/>
          <a:ln w="63500">
            <a:solidFill>
              <a:schemeClr val="tx1"/>
            </a:solidFill>
            <a:round/>
            <a:headEnd/>
            <a:tailEnd type="triangle" w="med" len="med"/>
          </a:ln>
          <a:extLst>
            <a:ext uri="{909E8E84-426E-40dd-AFC4-6F175D3DCCD1}">
              <a14:hiddenFill xmlns="" xmlns:a14="http://schemas.microsoft.com/office/drawing/2010/main">
                <a:noFill/>
              </a14:hiddenFill>
            </a:ext>
          </a:extLst>
        </p:spPr>
      </p:cxnSp>
      <p:cxnSp>
        <p:nvCxnSpPr>
          <p:cNvPr id="2439174" name="AutoShape 6"/>
          <p:cNvCxnSpPr>
            <a:cxnSpLocks noChangeShapeType="1"/>
          </p:cNvCxnSpPr>
          <p:nvPr/>
        </p:nvCxnSpPr>
        <p:spPr bwMode="auto">
          <a:xfrm flipV="1">
            <a:off x="7601405" y="2112834"/>
            <a:ext cx="1394685" cy="14286"/>
          </a:xfrm>
          <a:prstGeom prst="straightConnector1">
            <a:avLst/>
          </a:prstGeom>
          <a:noFill/>
          <a:ln w="63500">
            <a:solidFill>
              <a:schemeClr val="tx1"/>
            </a:solidFill>
            <a:round/>
            <a:headEnd/>
            <a:tailEnd type="triangle" w="med" len="med"/>
          </a:ln>
          <a:extLst>
            <a:ext uri="{909E8E84-426E-40dd-AFC4-6F175D3DCCD1}">
              <a14:hiddenFill xmlns="" xmlns:a14="http://schemas.microsoft.com/office/drawing/2010/main">
                <a:noFill/>
              </a14:hiddenFill>
            </a:ext>
          </a:extLst>
        </p:spPr>
      </p:cxnSp>
      <p:sp>
        <p:nvSpPr>
          <p:cNvPr id="13" name="Rectangle 2">
            <a:extLst>
              <a:ext uri="{FF2B5EF4-FFF2-40B4-BE49-F238E27FC236}">
                <a16:creationId xmlns:a16="http://schemas.microsoft.com/office/drawing/2014/main" id="{191BB9BC-BDE6-F948-8662-2FA81B4E2507}"/>
              </a:ext>
            </a:extLst>
          </p:cNvPr>
          <p:cNvSpPr txBox="1">
            <a:spLocks noChangeArrowheads="1"/>
          </p:cNvSpPr>
          <p:nvPr/>
        </p:nvSpPr>
        <p:spPr>
          <a:xfrm>
            <a:off x="899290" y="3832956"/>
            <a:ext cx="2502984" cy="243277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9525" indent="-9525">
              <a:buFont typeface="Wingdings" charset="0"/>
              <a:buNone/>
            </a:pPr>
            <a:r>
              <a:rPr lang="en-US" sz="2400" dirty="0">
                <a:latin typeface="Rockwell" panose="02060603020205020403" pitchFamily="18" charset="77"/>
                <a:cs typeface="Calibri" panose="020F0502020204030204" pitchFamily="34" charset="0"/>
              </a:rPr>
              <a:t>“It’s not that big a deal. Nothing really happens if you’re behind. I’m a long way from failing .”  </a:t>
            </a:r>
          </a:p>
        </p:txBody>
      </p:sp>
      <p:sp>
        <p:nvSpPr>
          <p:cNvPr id="14" name="Rectangle 3">
            <a:extLst>
              <a:ext uri="{FF2B5EF4-FFF2-40B4-BE49-F238E27FC236}">
                <a16:creationId xmlns:a16="http://schemas.microsoft.com/office/drawing/2014/main" id="{46063277-163C-8A4B-B2F0-64CFBF9BE2A3}"/>
              </a:ext>
            </a:extLst>
          </p:cNvPr>
          <p:cNvSpPr>
            <a:spLocks noChangeArrowheads="1"/>
          </p:cNvSpPr>
          <p:nvPr/>
        </p:nvSpPr>
        <p:spPr bwMode="auto">
          <a:xfrm>
            <a:off x="4980632" y="4502756"/>
            <a:ext cx="2780476" cy="88357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9525" indent="-9525">
              <a:spcBef>
                <a:spcPct val="20000"/>
              </a:spcBef>
            </a:pPr>
            <a:r>
              <a:rPr lang="en-US" sz="2400" dirty="0">
                <a:latin typeface="Rockwell" panose="02060603020205020403" pitchFamily="18" charset="77"/>
                <a:cs typeface="Calibri" panose="020F0502020204030204" pitchFamily="34" charset="0"/>
              </a:rPr>
              <a:t>“I have too much to do to practice.”</a:t>
            </a:r>
          </a:p>
        </p:txBody>
      </p:sp>
      <p:cxnSp>
        <p:nvCxnSpPr>
          <p:cNvPr id="16" name="AutoShape 5">
            <a:extLst>
              <a:ext uri="{FF2B5EF4-FFF2-40B4-BE49-F238E27FC236}">
                <a16:creationId xmlns:a16="http://schemas.microsoft.com/office/drawing/2014/main" id="{4C24FA98-71ED-E94B-9F16-72840C188D37}"/>
              </a:ext>
            </a:extLst>
          </p:cNvPr>
          <p:cNvCxnSpPr>
            <a:cxnSpLocks noChangeShapeType="1"/>
          </p:cNvCxnSpPr>
          <p:nvPr/>
        </p:nvCxnSpPr>
        <p:spPr bwMode="auto">
          <a:xfrm>
            <a:off x="3430850" y="4877889"/>
            <a:ext cx="1351961" cy="0"/>
          </a:xfrm>
          <a:prstGeom prst="straightConnector1">
            <a:avLst/>
          </a:prstGeom>
          <a:noFill/>
          <a:ln w="63500">
            <a:solidFill>
              <a:schemeClr val="tx1"/>
            </a:solidFill>
            <a:round/>
            <a:headEnd/>
            <a:tailEnd type="triangle" w="med" len="med"/>
          </a:ln>
          <a:extLst>
            <a:ext uri="{909E8E84-426E-40dd-AFC4-6F175D3DCCD1}">
              <a14:hiddenFill xmlns="" xmlns:a14="http://schemas.microsoft.com/office/drawing/2010/main">
                <a:noFill/>
              </a14:hiddenFill>
            </a:ext>
          </a:extLst>
        </p:spPr>
      </p:cxnSp>
      <p:cxnSp>
        <p:nvCxnSpPr>
          <p:cNvPr id="17" name="AutoShape 6">
            <a:extLst>
              <a:ext uri="{FF2B5EF4-FFF2-40B4-BE49-F238E27FC236}">
                <a16:creationId xmlns:a16="http://schemas.microsoft.com/office/drawing/2014/main" id="{1F2BC12D-132D-F64B-A4E4-88C72741A9F9}"/>
              </a:ext>
            </a:extLst>
          </p:cNvPr>
          <p:cNvCxnSpPr>
            <a:cxnSpLocks noChangeShapeType="1"/>
          </p:cNvCxnSpPr>
          <p:nvPr/>
        </p:nvCxnSpPr>
        <p:spPr bwMode="auto">
          <a:xfrm>
            <a:off x="7675146" y="4881714"/>
            <a:ext cx="1321177" cy="0"/>
          </a:xfrm>
          <a:prstGeom prst="straightConnector1">
            <a:avLst/>
          </a:prstGeom>
          <a:noFill/>
          <a:ln w="63500">
            <a:solidFill>
              <a:schemeClr val="tx1"/>
            </a:solidFill>
            <a:round/>
            <a:headEnd/>
            <a:tailEnd type="triangle" w="med" len="med"/>
          </a:ln>
          <a:extLst>
            <a:ext uri="{909E8E84-426E-40dd-AFC4-6F175D3DCCD1}">
              <a14:hiddenFill xmlns="" xmlns:a14="http://schemas.microsoft.com/office/drawing/2010/main">
                <a:noFill/>
              </a14:hiddenFill>
            </a:ext>
          </a:extLst>
        </p:spPr>
      </p:cxnSp>
      <p:sp>
        <p:nvSpPr>
          <p:cNvPr id="12" name="Oval 11">
            <a:extLst>
              <a:ext uri="{FF2B5EF4-FFF2-40B4-BE49-F238E27FC236}">
                <a16:creationId xmlns:a16="http://schemas.microsoft.com/office/drawing/2014/main" id="{2B8513FF-253E-844C-9829-839B5C3215C6}"/>
              </a:ext>
            </a:extLst>
          </p:cNvPr>
          <p:cNvSpPr/>
          <p:nvPr/>
        </p:nvSpPr>
        <p:spPr>
          <a:xfrm>
            <a:off x="9181834" y="983053"/>
            <a:ext cx="2242115" cy="2259561"/>
          </a:xfrm>
          <a:prstGeom prst="ellipse">
            <a:avLst/>
          </a:prstGeom>
          <a:solidFill>
            <a:srgbClr val="00B050"/>
          </a:solidFill>
        </p:spPr>
        <p:style>
          <a:lnRef idx="0">
            <a:schemeClr val="lt1">
              <a:alpha val="0"/>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p:style>
        <p:txBody>
          <a:bodyPr/>
          <a:lstStyle/>
          <a:p>
            <a:pPr algn="ctr"/>
            <a:r>
              <a:rPr lang="en-US" sz="2800" dirty="0">
                <a:solidFill>
                  <a:schemeClr val="bg1"/>
                </a:solidFill>
              </a:rPr>
              <a:t>More Likely to Change</a:t>
            </a:r>
          </a:p>
        </p:txBody>
      </p:sp>
      <p:sp>
        <p:nvSpPr>
          <p:cNvPr id="18" name="Oval 17">
            <a:extLst>
              <a:ext uri="{FF2B5EF4-FFF2-40B4-BE49-F238E27FC236}">
                <a16:creationId xmlns:a16="http://schemas.microsoft.com/office/drawing/2014/main" id="{8DBA1157-9C79-6C4C-9034-8E4412746031}"/>
              </a:ext>
            </a:extLst>
          </p:cNvPr>
          <p:cNvSpPr/>
          <p:nvPr/>
        </p:nvSpPr>
        <p:spPr>
          <a:xfrm>
            <a:off x="9181834" y="3661504"/>
            <a:ext cx="2242115" cy="2259561"/>
          </a:xfrm>
          <a:prstGeom prst="ellipse">
            <a:avLst/>
          </a:prstGeom>
          <a:solidFill>
            <a:srgbClr val="FF0000"/>
          </a:solidFill>
        </p:spPr>
        <p:style>
          <a:lnRef idx="0">
            <a:schemeClr val="lt1">
              <a:alpha val="0"/>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p:style>
        <p:txBody>
          <a:bodyPr/>
          <a:lstStyle/>
          <a:p>
            <a:pPr algn="ctr"/>
            <a:r>
              <a:rPr lang="en-US" sz="2800" dirty="0">
                <a:solidFill>
                  <a:schemeClr val="bg1"/>
                </a:solidFill>
              </a:rPr>
              <a:t>Less Likely to Change</a:t>
            </a:r>
          </a:p>
        </p:txBody>
      </p:sp>
    </p:spTree>
    <p:extLst>
      <p:ext uri="{BB962C8B-B14F-4D97-AF65-F5344CB8AC3E}">
        <p14:creationId xmlns:p14="http://schemas.microsoft.com/office/powerpoint/2010/main" val="42492193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0" name="Group 9">
            <a:extLst>
              <a:ext uri="{FF2B5EF4-FFF2-40B4-BE49-F238E27FC236}">
                <a16:creationId xmlns:a16="http://schemas.microsoft.com/office/drawing/2014/main" id="{E799C3D5-7D55-4046-808C-F290F456D6E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1035" y="1679569"/>
            <a:ext cx="3498864" cy="3498858"/>
            <a:chOff x="1061035" y="1679569"/>
            <a:chExt cx="3498864" cy="3498858"/>
          </a:xfrm>
        </p:grpSpPr>
        <p:sp>
          <p:nvSpPr>
            <p:cNvPr id="11" name="Oval 10">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3">
                <a:duotone>
                  <a:schemeClr val="accent1">
                    <a:shade val="45000"/>
                    <a:satMod val="135000"/>
                  </a:schemeClr>
                  <a:prstClr val="white"/>
                </a:duotone>
                <a:extLst>
                  <a:ext uri="{BEBA8EAE-BF5A-486C-A8C5-ECC9F3942E4B}">
                    <a14:imgProps xmlns:a14="http://schemas.microsoft.com/office/drawing/2010/main">
                      <a14:imgLayer r:embed="rId4">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title"/>
          </p:nvPr>
        </p:nvSpPr>
        <p:spPr>
          <a:xfrm>
            <a:off x="1490145" y="2376862"/>
            <a:ext cx="2640646" cy="2104273"/>
          </a:xfrm>
          <a:noFill/>
        </p:spPr>
        <p:txBody>
          <a:bodyPr>
            <a:normAutofit/>
          </a:bodyPr>
          <a:lstStyle/>
          <a:p>
            <a:pPr algn="ctr"/>
            <a:r>
              <a:rPr lang="en-US" sz="3000">
                <a:solidFill>
                  <a:srgbClr val="FFFFFF"/>
                </a:solidFill>
              </a:rPr>
              <a:t>Is this Sustain Talk or Change Talk?</a:t>
            </a:r>
          </a:p>
        </p:txBody>
      </p:sp>
      <p:sp>
        <p:nvSpPr>
          <p:cNvPr id="14" name="Rectangle 13">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5">
              <a:alphaModFix amt="85000"/>
              <a:lum bright="70000" contrast="-70000"/>
              <a:extLst>
                <a:ext uri="{BEBA8EAE-BF5A-486C-A8C5-ECC9F3942E4B}">
                  <a14:imgProps xmlns:a14="http://schemas.microsoft.com/office/drawing/2010/main">
                    <a14:imgLayer r:embed="rId6">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 name="Content Placeholder 2"/>
          <p:cNvSpPr>
            <a:spLocks noGrp="1"/>
          </p:cNvSpPr>
          <p:nvPr>
            <p:ph idx="1"/>
          </p:nvPr>
        </p:nvSpPr>
        <p:spPr>
          <a:xfrm>
            <a:off x="5891549" y="725393"/>
            <a:ext cx="5435212" cy="5852387"/>
          </a:xfrm>
        </p:spPr>
        <p:txBody>
          <a:bodyPr anchor="ctr">
            <a:normAutofit/>
          </a:bodyPr>
          <a:lstStyle/>
          <a:p>
            <a:r>
              <a:rPr lang="en-US" sz="1800" dirty="0"/>
              <a:t>I can’t get here any earlier. Traffic at the gate is terrible.</a:t>
            </a:r>
          </a:p>
          <a:p>
            <a:r>
              <a:rPr lang="en-US" sz="1800" dirty="0"/>
              <a:t>I’m willing to put in the work. I want my time in the Army to mean something.</a:t>
            </a:r>
          </a:p>
          <a:p>
            <a:r>
              <a:rPr lang="en-US" sz="1800" dirty="0"/>
              <a:t>My drinking’s not a big deal. I’ve got it under control. </a:t>
            </a:r>
          </a:p>
          <a:p>
            <a:r>
              <a:rPr lang="en-US" sz="1800" dirty="0"/>
              <a:t>I’m coughing a lot more than I used to. I know it’s the smoking.  </a:t>
            </a:r>
          </a:p>
          <a:p>
            <a:r>
              <a:rPr lang="en-US" sz="1800" dirty="0"/>
              <a:t>I quit smoking for a long time after my daughter was born.</a:t>
            </a:r>
          </a:p>
          <a:p>
            <a:r>
              <a:rPr lang="en-US" sz="1800" dirty="0"/>
              <a:t>I’m planning to use the GI Bill to finish college when I get out. It’s a pretty good deal. </a:t>
            </a:r>
          </a:p>
          <a:p>
            <a:r>
              <a:rPr lang="en-US" sz="1800" dirty="0"/>
              <a:t>Four years seems like forever. I don’t know how I’m going to do it. </a:t>
            </a:r>
          </a:p>
          <a:p>
            <a:r>
              <a:rPr lang="en-US" sz="1800" dirty="0"/>
              <a:t>I’ve been taking classes online in the evening. I want to finish my associate’s degree before I get out. </a:t>
            </a:r>
          </a:p>
          <a:p>
            <a:endParaRPr lang="en-US" sz="1700" dirty="0"/>
          </a:p>
        </p:txBody>
      </p:sp>
    </p:spTree>
    <p:extLst>
      <p:ext uri="{BB962C8B-B14F-4D97-AF65-F5344CB8AC3E}">
        <p14:creationId xmlns:p14="http://schemas.microsoft.com/office/powerpoint/2010/main" val="996519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7" name="Rectangle 4"/>
          <p:cNvSpPr>
            <a:spLocks noGrp="1" noChangeArrowheads="1"/>
          </p:cNvSpPr>
          <p:nvPr>
            <p:ph type="title"/>
          </p:nvPr>
        </p:nvSpPr>
        <p:spPr>
          <a:xfrm>
            <a:off x="800100" y="316457"/>
            <a:ext cx="10501747" cy="1143000"/>
          </a:xfrm>
        </p:spPr>
        <p:txBody>
          <a:bodyPr>
            <a:noAutofit/>
          </a:bodyPr>
          <a:lstStyle/>
          <a:p>
            <a:pPr algn="ctr"/>
            <a:r>
              <a:rPr lang="en-US" dirty="0">
                <a:solidFill>
                  <a:schemeClr val="accent1"/>
                </a:solidFill>
              </a:rPr>
              <a:t>Follow Change Talk with “OARS”</a:t>
            </a:r>
            <a:endParaRPr lang="en-US" i="1" dirty="0">
              <a:solidFill>
                <a:schemeClr val="accent1"/>
              </a:solidFill>
            </a:endParaRPr>
          </a:p>
        </p:txBody>
      </p:sp>
      <p:sp>
        <p:nvSpPr>
          <p:cNvPr id="47106" name="Rectangle 3"/>
          <p:cNvSpPr>
            <a:spLocks noGrp="1" noChangeArrowheads="1"/>
          </p:cNvSpPr>
          <p:nvPr>
            <p:ph idx="1"/>
          </p:nvPr>
        </p:nvSpPr>
        <p:spPr>
          <a:xfrm>
            <a:off x="890154" y="2313861"/>
            <a:ext cx="4257033" cy="1002145"/>
          </a:xfrm>
        </p:spPr>
        <p:txBody>
          <a:bodyPr>
            <a:noAutofit/>
          </a:bodyPr>
          <a:lstStyle/>
          <a:p>
            <a:pPr marL="0" indent="0">
              <a:lnSpc>
                <a:spcPct val="110000"/>
              </a:lnSpc>
              <a:buNone/>
            </a:pPr>
            <a:r>
              <a:rPr lang="en-US" sz="2400" b="1" dirty="0">
                <a:latin typeface="Rockwell" panose="02060603020205020403" pitchFamily="18" charset="77"/>
              </a:rPr>
              <a:t>“</a:t>
            </a:r>
            <a:r>
              <a:rPr lang="en-US" sz="2400" i="1" dirty="0">
                <a:latin typeface="Rockwell" panose="02060603020205020403" pitchFamily="18" charset="77"/>
              </a:rPr>
              <a:t>I want to do better about keeping my stuff organized.”</a:t>
            </a:r>
          </a:p>
        </p:txBody>
      </p:sp>
      <p:sp>
        <p:nvSpPr>
          <p:cNvPr id="5" name="Rectangle 3">
            <a:extLst>
              <a:ext uri="{FF2B5EF4-FFF2-40B4-BE49-F238E27FC236}">
                <a16:creationId xmlns:a16="http://schemas.microsoft.com/office/drawing/2014/main" id="{2B905BED-C844-684C-A8B7-FFB15AD0EB1A}"/>
              </a:ext>
            </a:extLst>
          </p:cNvPr>
          <p:cNvSpPr txBox="1">
            <a:spLocks noChangeArrowheads="1"/>
          </p:cNvSpPr>
          <p:nvPr/>
        </p:nvSpPr>
        <p:spPr>
          <a:xfrm>
            <a:off x="890153" y="3354107"/>
            <a:ext cx="4050557" cy="135197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buFont typeface="Arial" panose="020B0604020202020204" pitchFamily="34" charset="0"/>
              <a:buNone/>
            </a:pPr>
            <a:r>
              <a:rPr lang="en-US" sz="2400" dirty="0">
                <a:latin typeface="Rockwell" panose="02060603020205020403" pitchFamily="18" charset="77"/>
              </a:rPr>
              <a:t>“</a:t>
            </a:r>
            <a:r>
              <a:rPr lang="en-US" sz="2400" i="1" dirty="0">
                <a:latin typeface="Rockwell" panose="02060603020205020403" pitchFamily="18" charset="77"/>
              </a:rPr>
              <a:t>I guess I could start keeping track of how much I’m drinking.”</a:t>
            </a:r>
            <a:endParaRPr lang="en-US" sz="2400" dirty="0">
              <a:latin typeface="Rockwell" panose="02060603020205020403" pitchFamily="18" charset="77"/>
            </a:endParaRPr>
          </a:p>
        </p:txBody>
      </p:sp>
      <p:sp>
        <p:nvSpPr>
          <p:cNvPr id="6" name="Rectangle 3">
            <a:extLst>
              <a:ext uri="{FF2B5EF4-FFF2-40B4-BE49-F238E27FC236}">
                <a16:creationId xmlns:a16="http://schemas.microsoft.com/office/drawing/2014/main" id="{0245E7CE-8B54-0649-8FD5-8042AFC550EF}"/>
              </a:ext>
            </a:extLst>
          </p:cNvPr>
          <p:cNvSpPr txBox="1">
            <a:spLocks noChangeArrowheads="1"/>
          </p:cNvSpPr>
          <p:nvPr/>
        </p:nvSpPr>
        <p:spPr>
          <a:xfrm>
            <a:off x="890153" y="4777085"/>
            <a:ext cx="4050557" cy="12930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buFont typeface="Arial" panose="020B0604020202020204" pitchFamily="34" charset="0"/>
              <a:buNone/>
            </a:pPr>
            <a:r>
              <a:rPr lang="en-US" sz="2400" dirty="0">
                <a:latin typeface="Rockwell" panose="02060603020205020403" pitchFamily="18" charset="77"/>
              </a:rPr>
              <a:t>“</a:t>
            </a:r>
            <a:r>
              <a:rPr lang="en-US" sz="2400" i="1" dirty="0">
                <a:latin typeface="Rockwell" panose="02060603020205020403" pitchFamily="18" charset="77"/>
              </a:rPr>
              <a:t>When I stick to a schedule, it helps keep things straight.”</a:t>
            </a:r>
            <a:endParaRPr lang="en-US" sz="2400" dirty="0">
              <a:latin typeface="Rockwell" panose="02060603020205020403" pitchFamily="18" charset="77"/>
            </a:endParaRPr>
          </a:p>
        </p:txBody>
      </p:sp>
      <p:sp>
        <p:nvSpPr>
          <p:cNvPr id="7" name="Rectangle 3">
            <a:extLst>
              <a:ext uri="{FF2B5EF4-FFF2-40B4-BE49-F238E27FC236}">
                <a16:creationId xmlns:a16="http://schemas.microsoft.com/office/drawing/2014/main" id="{BE9DAEC4-34C3-1E41-B01A-ABE52034E6F1}"/>
              </a:ext>
            </a:extLst>
          </p:cNvPr>
          <p:cNvSpPr>
            <a:spLocks noChangeArrowheads="1"/>
          </p:cNvSpPr>
          <p:nvPr/>
        </p:nvSpPr>
        <p:spPr bwMode="auto">
          <a:xfrm>
            <a:off x="7795188" y="2346765"/>
            <a:ext cx="3534368" cy="88357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9525" indent="-9525">
              <a:spcBef>
                <a:spcPct val="20000"/>
              </a:spcBef>
            </a:pPr>
            <a:r>
              <a:rPr lang="en-US" sz="2400" dirty="0">
                <a:latin typeface="Rockwell" panose="02060603020205020403" pitchFamily="18" charset="77"/>
                <a:cs typeface="Calibri" panose="020F0502020204030204" pitchFamily="34" charset="0"/>
              </a:rPr>
              <a:t>What would that look like?</a:t>
            </a:r>
          </a:p>
        </p:txBody>
      </p:sp>
      <p:cxnSp>
        <p:nvCxnSpPr>
          <p:cNvPr id="8" name="AutoShape 5">
            <a:extLst>
              <a:ext uri="{FF2B5EF4-FFF2-40B4-BE49-F238E27FC236}">
                <a16:creationId xmlns:a16="http://schemas.microsoft.com/office/drawing/2014/main" id="{C908DB74-111C-9F4C-86C6-DD44921C5409}"/>
              </a:ext>
            </a:extLst>
          </p:cNvPr>
          <p:cNvCxnSpPr>
            <a:cxnSpLocks noChangeShapeType="1"/>
          </p:cNvCxnSpPr>
          <p:nvPr/>
        </p:nvCxnSpPr>
        <p:spPr bwMode="auto">
          <a:xfrm>
            <a:off x="5510191" y="2658196"/>
            <a:ext cx="1509999" cy="0"/>
          </a:xfrm>
          <a:prstGeom prst="straightConnector1">
            <a:avLst/>
          </a:prstGeom>
          <a:noFill/>
          <a:ln w="63500">
            <a:solidFill>
              <a:schemeClr val="tx1"/>
            </a:solidFill>
            <a:round/>
            <a:headEnd/>
            <a:tailEnd type="triangle" w="med" len="med"/>
          </a:ln>
          <a:extLst>
            <a:ext uri="{909E8E84-426E-40dd-AFC4-6F175D3DCCD1}">
              <a14:hiddenFill xmlns="" xmlns:a14="http://schemas.microsoft.com/office/drawing/2010/main">
                <a:noFill/>
              </a14:hiddenFill>
            </a:ext>
          </a:extLst>
        </p:spPr>
      </p:cxnSp>
      <p:sp>
        <p:nvSpPr>
          <p:cNvPr id="10" name="Rectangle 3">
            <a:extLst>
              <a:ext uri="{FF2B5EF4-FFF2-40B4-BE49-F238E27FC236}">
                <a16:creationId xmlns:a16="http://schemas.microsoft.com/office/drawing/2014/main" id="{A4AB794C-1D8D-2A4E-BEA8-50F96BE073B7}"/>
              </a:ext>
            </a:extLst>
          </p:cNvPr>
          <p:cNvSpPr>
            <a:spLocks noChangeArrowheads="1"/>
          </p:cNvSpPr>
          <p:nvPr/>
        </p:nvSpPr>
        <p:spPr bwMode="auto">
          <a:xfrm>
            <a:off x="7795188" y="4775180"/>
            <a:ext cx="3506659" cy="88357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9525" indent="-9525">
              <a:spcBef>
                <a:spcPct val="20000"/>
              </a:spcBef>
            </a:pPr>
            <a:r>
              <a:rPr lang="en-US" sz="2400" dirty="0">
                <a:latin typeface="Rockwell" panose="02060603020205020403" pitchFamily="18" charset="77"/>
                <a:cs typeface="Calibri" panose="020F0502020204030204" pitchFamily="34" charset="0"/>
              </a:rPr>
              <a:t>So sticking to a schedule would things more predictable. </a:t>
            </a:r>
          </a:p>
        </p:txBody>
      </p:sp>
      <p:sp>
        <p:nvSpPr>
          <p:cNvPr id="13" name="Rectangle 3">
            <a:extLst>
              <a:ext uri="{FF2B5EF4-FFF2-40B4-BE49-F238E27FC236}">
                <a16:creationId xmlns:a16="http://schemas.microsoft.com/office/drawing/2014/main" id="{24F9126F-3D9C-734C-99F0-87756138AF29}"/>
              </a:ext>
            </a:extLst>
          </p:cNvPr>
          <p:cNvSpPr>
            <a:spLocks noChangeArrowheads="1"/>
          </p:cNvSpPr>
          <p:nvPr/>
        </p:nvSpPr>
        <p:spPr bwMode="auto">
          <a:xfrm>
            <a:off x="7795188" y="3341984"/>
            <a:ext cx="3534368" cy="88357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9525" indent="-9525">
              <a:spcBef>
                <a:spcPct val="20000"/>
              </a:spcBef>
            </a:pPr>
            <a:r>
              <a:rPr lang="en-US" sz="2400" dirty="0">
                <a:latin typeface="Rockwell" panose="02060603020205020403" pitchFamily="18" charset="77"/>
                <a:cs typeface="Calibri" panose="020F0502020204030204" pitchFamily="34" charset="0"/>
              </a:rPr>
              <a:t>That’s a great idea.</a:t>
            </a:r>
          </a:p>
        </p:txBody>
      </p:sp>
      <p:cxnSp>
        <p:nvCxnSpPr>
          <p:cNvPr id="14" name="AutoShape 5">
            <a:extLst>
              <a:ext uri="{FF2B5EF4-FFF2-40B4-BE49-F238E27FC236}">
                <a16:creationId xmlns:a16="http://schemas.microsoft.com/office/drawing/2014/main" id="{63CAC96E-5B1D-1C48-A9E7-3387F9C426BC}"/>
              </a:ext>
            </a:extLst>
          </p:cNvPr>
          <p:cNvCxnSpPr>
            <a:cxnSpLocks noChangeShapeType="1"/>
          </p:cNvCxnSpPr>
          <p:nvPr/>
        </p:nvCxnSpPr>
        <p:spPr bwMode="auto">
          <a:xfrm>
            <a:off x="5496334" y="3718479"/>
            <a:ext cx="1509999" cy="0"/>
          </a:xfrm>
          <a:prstGeom prst="straightConnector1">
            <a:avLst/>
          </a:prstGeom>
          <a:noFill/>
          <a:ln w="63500">
            <a:solidFill>
              <a:schemeClr val="tx1"/>
            </a:solidFill>
            <a:round/>
            <a:headEnd/>
            <a:tailEnd type="triangle" w="med" len="med"/>
          </a:ln>
          <a:extLst>
            <a:ext uri="{909E8E84-426E-40dd-AFC4-6F175D3DCCD1}">
              <a14:hiddenFill xmlns="" xmlns:a14="http://schemas.microsoft.com/office/drawing/2010/main">
                <a:noFill/>
              </a14:hiddenFill>
            </a:ext>
          </a:extLst>
        </p:spPr>
      </p:cxnSp>
      <p:cxnSp>
        <p:nvCxnSpPr>
          <p:cNvPr id="15" name="AutoShape 5">
            <a:extLst>
              <a:ext uri="{FF2B5EF4-FFF2-40B4-BE49-F238E27FC236}">
                <a16:creationId xmlns:a16="http://schemas.microsoft.com/office/drawing/2014/main" id="{13259FB8-AC8E-AD4C-A521-485925890B07}"/>
              </a:ext>
            </a:extLst>
          </p:cNvPr>
          <p:cNvCxnSpPr>
            <a:cxnSpLocks noChangeShapeType="1"/>
          </p:cNvCxnSpPr>
          <p:nvPr/>
        </p:nvCxnSpPr>
        <p:spPr bwMode="auto">
          <a:xfrm>
            <a:off x="5510191" y="5123045"/>
            <a:ext cx="1509999" cy="0"/>
          </a:xfrm>
          <a:prstGeom prst="straightConnector1">
            <a:avLst/>
          </a:prstGeom>
          <a:noFill/>
          <a:ln w="63500">
            <a:solidFill>
              <a:schemeClr val="tx1"/>
            </a:solidFill>
            <a:round/>
            <a:headEnd/>
            <a:tailEnd type="triangle" w="med" len="med"/>
          </a:ln>
          <a:extLst>
            <a:ext uri="{909E8E84-426E-40dd-AFC4-6F175D3DCCD1}">
              <a14:hiddenFill xmlns="" xmlns:a14="http://schemas.microsoft.com/office/drawing/2010/main">
                <a:noFill/>
              </a14:hiddenFill>
            </a:ext>
          </a:extLst>
        </p:spPr>
      </p:cxnSp>
      <p:sp>
        <p:nvSpPr>
          <p:cNvPr id="17" name="Rectangle 3">
            <a:extLst>
              <a:ext uri="{FF2B5EF4-FFF2-40B4-BE49-F238E27FC236}">
                <a16:creationId xmlns:a16="http://schemas.microsoft.com/office/drawing/2014/main" id="{ECF02EB8-E75C-9E46-B7D4-12ED6BFB2035}"/>
              </a:ext>
            </a:extLst>
          </p:cNvPr>
          <p:cNvSpPr txBox="1">
            <a:spLocks noChangeArrowheads="1"/>
          </p:cNvSpPr>
          <p:nvPr/>
        </p:nvSpPr>
        <p:spPr>
          <a:xfrm>
            <a:off x="931628" y="1663566"/>
            <a:ext cx="3701723" cy="100214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buFont typeface="Arial" panose="020B0604020202020204" pitchFamily="34" charset="0"/>
              <a:buNone/>
            </a:pPr>
            <a:r>
              <a:rPr lang="en-US" sz="2400" b="1" dirty="0">
                <a:latin typeface="Rockwell" panose="02060603020205020403" pitchFamily="18" charset="77"/>
              </a:rPr>
              <a:t>Soldier Says:</a:t>
            </a:r>
            <a:endParaRPr lang="en-US" sz="2400" i="1" dirty="0">
              <a:latin typeface="Rockwell" panose="02060603020205020403" pitchFamily="18" charset="77"/>
            </a:endParaRPr>
          </a:p>
        </p:txBody>
      </p:sp>
      <p:sp>
        <p:nvSpPr>
          <p:cNvPr id="18" name="Rectangle 3">
            <a:extLst>
              <a:ext uri="{FF2B5EF4-FFF2-40B4-BE49-F238E27FC236}">
                <a16:creationId xmlns:a16="http://schemas.microsoft.com/office/drawing/2014/main" id="{D4DD096E-7E70-BC4D-BB68-FACD6443CF12}"/>
              </a:ext>
            </a:extLst>
          </p:cNvPr>
          <p:cNvSpPr>
            <a:spLocks noChangeArrowheads="1"/>
          </p:cNvSpPr>
          <p:nvPr/>
        </p:nvSpPr>
        <p:spPr bwMode="auto">
          <a:xfrm>
            <a:off x="7808526" y="1696470"/>
            <a:ext cx="3534368" cy="88357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9525" indent="-9525">
              <a:spcBef>
                <a:spcPct val="20000"/>
              </a:spcBef>
            </a:pPr>
            <a:r>
              <a:rPr lang="en-US" sz="2400" b="1" dirty="0">
                <a:latin typeface="Rockwell" panose="02060603020205020403" pitchFamily="18" charset="77"/>
                <a:cs typeface="Calibri" panose="020F0502020204030204" pitchFamily="34" charset="0"/>
              </a:rPr>
              <a:t>Leader Says:</a:t>
            </a:r>
          </a:p>
        </p:txBody>
      </p:sp>
    </p:spTree>
    <p:extLst>
      <p:ext uri="{BB962C8B-B14F-4D97-AF65-F5344CB8AC3E}">
        <p14:creationId xmlns:p14="http://schemas.microsoft.com/office/powerpoint/2010/main" val="42879985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1378" name="AutoShape 2"/>
          <p:cNvSpPr>
            <a:spLocks noChangeArrowheads="1"/>
          </p:cNvSpPr>
          <p:nvPr/>
        </p:nvSpPr>
        <p:spPr bwMode="auto">
          <a:xfrm>
            <a:off x="1505119" y="609600"/>
            <a:ext cx="9168276" cy="4953000"/>
          </a:xfrm>
          <a:prstGeom prst="wedgeRoundRectCallout">
            <a:avLst>
              <a:gd name="adj1" fmla="val -37315"/>
              <a:gd name="adj2" fmla="val 69069"/>
              <a:gd name="adj3" fmla="val 16667"/>
            </a:avLst>
          </a:prstGeom>
          <a:noFill/>
          <a:ln w="254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anchor="ctr"/>
          <a:lstStyle/>
          <a:p>
            <a:pPr algn="ctr"/>
            <a:r>
              <a:rPr lang="en-US" sz="4800" dirty="0">
                <a:latin typeface="Rockwell" panose="02060603020205020403" pitchFamily="18" charset="77"/>
                <a:ea typeface="Calibri" charset="0"/>
                <a:cs typeface="Calibri" charset="0"/>
              </a:rPr>
              <a:t>If I get to sleep on time, the mornings aren’t too bad.</a:t>
            </a:r>
          </a:p>
        </p:txBody>
      </p:sp>
    </p:spTree>
    <p:extLst>
      <p:ext uri="{BB962C8B-B14F-4D97-AF65-F5344CB8AC3E}">
        <p14:creationId xmlns:p14="http://schemas.microsoft.com/office/powerpoint/2010/main" val="19735343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1378" name="AutoShape 2"/>
          <p:cNvSpPr>
            <a:spLocks noChangeArrowheads="1"/>
          </p:cNvSpPr>
          <p:nvPr/>
        </p:nvSpPr>
        <p:spPr bwMode="auto">
          <a:xfrm>
            <a:off x="1505119" y="609600"/>
            <a:ext cx="9168276" cy="4953000"/>
          </a:xfrm>
          <a:prstGeom prst="wedgeRoundRectCallout">
            <a:avLst>
              <a:gd name="adj1" fmla="val -37315"/>
              <a:gd name="adj2" fmla="val 69069"/>
              <a:gd name="adj3" fmla="val 16667"/>
            </a:avLst>
          </a:prstGeom>
          <a:noFill/>
          <a:ln w="254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anchor="ctr"/>
          <a:lstStyle/>
          <a:p>
            <a:pPr algn="ctr"/>
            <a:r>
              <a:rPr lang="en-US" sz="4800" dirty="0">
                <a:latin typeface="Rockwell" panose="02060603020205020403" pitchFamily="18" charset="77"/>
                <a:ea typeface="Calibri" charset="0"/>
                <a:cs typeface="Calibri" charset="0"/>
              </a:rPr>
              <a:t>I’ve got to figure out a way to lose 15 pounds. It’s like carrying around a second pack. </a:t>
            </a:r>
          </a:p>
        </p:txBody>
      </p:sp>
    </p:spTree>
    <p:extLst>
      <p:ext uri="{BB962C8B-B14F-4D97-AF65-F5344CB8AC3E}">
        <p14:creationId xmlns:p14="http://schemas.microsoft.com/office/powerpoint/2010/main" val="25401428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3833</TotalTime>
  <Words>4659</Words>
  <Application>Microsoft Macintosh PowerPoint</Application>
  <PresentationFormat>Widescreen</PresentationFormat>
  <Paragraphs>329</Paragraphs>
  <Slides>25</Slides>
  <Notes>25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25</vt:i4>
      </vt:variant>
    </vt:vector>
  </HeadingPairs>
  <TitlesOfParts>
    <vt:vector size="34" baseType="lpstr">
      <vt:lpstr>HGPSoeiKakugothicUB</vt:lpstr>
      <vt:lpstr>Calibri</vt:lpstr>
      <vt:lpstr>Wingdings</vt:lpstr>
      <vt:lpstr>Rockwell Extra Bold</vt:lpstr>
      <vt:lpstr>Rockwell</vt:lpstr>
      <vt:lpstr>Rockwell Condensed</vt:lpstr>
      <vt:lpstr>Aptos</vt:lpstr>
      <vt:lpstr>Arial</vt:lpstr>
      <vt:lpstr>Wood Type</vt:lpstr>
      <vt:lpstr>Evoking and strengthening commitment</vt:lpstr>
      <vt:lpstr>PowerPoint Presentation</vt:lpstr>
      <vt:lpstr>How Talk Leads to Change</vt:lpstr>
      <vt:lpstr>Some examples of change talk</vt:lpstr>
      <vt:lpstr>PowerPoint Presentation</vt:lpstr>
      <vt:lpstr>Is this Sustain Talk or Change Talk?</vt:lpstr>
      <vt:lpstr>Follow Change Talk with “OARS”</vt:lpstr>
      <vt:lpstr>PowerPoint Presentation</vt:lpstr>
      <vt:lpstr>PowerPoint Presentation</vt:lpstr>
      <vt:lpstr>PowerPoint Presentation</vt:lpstr>
      <vt:lpstr>PowerPoint Presentation</vt:lpstr>
      <vt:lpstr>Example: recognizing change talk   </vt:lpstr>
      <vt:lpstr>Example: moving from sustain talk to change talk  </vt:lpstr>
      <vt:lpstr>Where’s the Change Talk?</vt:lpstr>
      <vt:lpstr>Some Responses to the “Change” Part</vt:lpstr>
      <vt:lpstr>The double-sided reflection: put the change talk last</vt:lpstr>
      <vt:lpstr>PowerPoint Presentation</vt:lpstr>
      <vt:lpstr>PowerPoint Presentation</vt:lpstr>
      <vt:lpstr>PowerPoint Presentation</vt:lpstr>
      <vt:lpstr>PowerPoint Presentation</vt:lpstr>
      <vt:lpstr>Change Talk Batting Cage</vt:lpstr>
      <vt:lpstr>“Change Talk Batting Cage” Debrief</vt:lpstr>
      <vt:lpstr>Focus on Change Talk</vt:lpstr>
      <vt:lpstr>“Focus on Change Talk” Debrief</vt:lpstr>
      <vt:lpstr>Module 5 Debrief</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Talk like a leader</dc:title>
  <dc:creator>Walters, Scott</dc:creator>
  <cp:lastModifiedBy>Marxman, Macy M CTR USARMY CAC (USA)</cp:lastModifiedBy>
  <cp:revision>128</cp:revision>
  <cp:lastPrinted>2021-03-29T19:10:56Z</cp:lastPrinted>
  <dcterms:created xsi:type="dcterms:W3CDTF">2020-02-16T17:58:28Z</dcterms:created>
  <dcterms:modified xsi:type="dcterms:W3CDTF">2024-07-15T19:02:08Z</dcterms:modified>
</cp:coreProperties>
</file>